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19">
  <p:sldMasterIdLst>
    <p:sldMasterId id="2147483648" r:id="rId1"/>
  </p:sldMasterIdLst>
  <p:notesMasterIdLst>
    <p:notesMasterId r:id="rId54"/>
  </p:notesMasterIdLst>
  <p:sldIdLst>
    <p:sldId id="256" r:id="rId2"/>
    <p:sldId id="261" r:id="rId3"/>
    <p:sldId id="285" r:id="rId4"/>
    <p:sldId id="262" r:id="rId5"/>
    <p:sldId id="322" r:id="rId6"/>
    <p:sldId id="323" r:id="rId7"/>
    <p:sldId id="324" r:id="rId8"/>
    <p:sldId id="288" r:id="rId9"/>
    <p:sldId id="287" r:id="rId10"/>
    <p:sldId id="286" r:id="rId11"/>
    <p:sldId id="289" r:id="rId12"/>
    <p:sldId id="290" r:id="rId13"/>
    <p:sldId id="291" r:id="rId14"/>
    <p:sldId id="295" r:id="rId15"/>
    <p:sldId id="292" r:id="rId16"/>
    <p:sldId id="296" r:id="rId17"/>
    <p:sldId id="293" r:id="rId18"/>
    <p:sldId id="294" r:id="rId19"/>
    <p:sldId id="297" r:id="rId20"/>
    <p:sldId id="298" r:id="rId21"/>
    <p:sldId id="299" r:id="rId22"/>
    <p:sldId id="300" r:id="rId23"/>
    <p:sldId id="325" r:id="rId24"/>
    <p:sldId id="326" r:id="rId25"/>
    <p:sldId id="327" r:id="rId26"/>
    <p:sldId id="301" r:id="rId27"/>
    <p:sldId id="302" r:id="rId28"/>
    <p:sldId id="303" r:id="rId29"/>
    <p:sldId id="307" r:id="rId30"/>
    <p:sldId id="304" r:id="rId31"/>
    <p:sldId id="305" r:id="rId32"/>
    <p:sldId id="308" r:id="rId33"/>
    <p:sldId id="328" r:id="rId34"/>
    <p:sldId id="329" r:id="rId35"/>
    <p:sldId id="311" r:id="rId36"/>
    <p:sldId id="312" r:id="rId37"/>
    <p:sldId id="313" r:id="rId38"/>
    <p:sldId id="330" r:id="rId39"/>
    <p:sldId id="331" r:id="rId40"/>
    <p:sldId id="332" r:id="rId41"/>
    <p:sldId id="333" r:id="rId42"/>
    <p:sldId id="334" r:id="rId43"/>
    <p:sldId id="335" r:id="rId44"/>
    <p:sldId id="336" r:id="rId45"/>
    <p:sldId id="337" r:id="rId46"/>
    <p:sldId id="338" r:id="rId47"/>
    <p:sldId id="339" r:id="rId48"/>
    <p:sldId id="340" r:id="rId49"/>
    <p:sldId id="341" r:id="rId50"/>
    <p:sldId id="342" r:id="rId51"/>
    <p:sldId id="314" r:id="rId52"/>
    <p:sldId id="259" r:id="rId53"/>
  </p:sldIdLst>
  <p:sldSz cx="9144000" cy="5143500" type="screen16x9"/>
  <p:notesSz cx="6858000" cy="9144000"/>
  <p:custDataLst>
    <p:tags r:id="rId55"/>
  </p:custDataLst>
  <p:defaultTextStyle>
    <a:defPPr>
      <a:defRPr lang="zh-CN"/>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19" userDrawn="1">
          <p15:clr>
            <a:srgbClr val="A4A3A4"/>
          </p15:clr>
        </p15:guide>
        <p15:guide id="2" pos="5103" userDrawn="1">
          <p15:clr>
            <a:srgbClr val="A4A3A4"/>
          </p15:clr>
        </p15:guide>
        <p15:guide id="3" orient="horz" pos="1620">
          <p15:clr>
            <a:srgbClr val="A4A3A4"/>
          </p15:clr>
        </p15:guide>
        <p15:guide id="4" pos="61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AB4C9"/>
    <a:srgbClr val="1B244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74110" autoAdjust="0"/>
  </p:normalViewPr>
  <p:slideViewPr>
    <p:cSldViewPr>
      <p:cViewPr>
        <p:scale>
          <a:sx n="125" d="100"/>
          <a:sy n="125" d="100"/>
        </p:scale>
        <p:origin x="-216" y="197"/>
      </p:cViewPr>
      <p:guideLst>
        <p:guide orient="horz" pos="2119"/>
        <p:guide orient="horz" pos="1620"/>
        <p:guide pos="5103"/>
        <p:guide pos="612"/>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gs" Target="tags/tag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F57117-35F1-4816-89E3-1482677FCF59}" type="datetimeFigureOut">
              <a:rPr lang="zh-CN" altLang="en-US" smtClean="0"/>
              <a:t>2018/1/17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AF8C846-CA02-4734-8ED3-2C6F71D272F6}" type="slidenum">
              <a:rPr lang="zh-CN" altLang="en-US" smtClean="0"/>
              <a:t>‹#›</a:t>
            </a:fld>
            <a:endParaRPr lang="zh-CN" altLang="en-US"/>
          </a:p>
        </p:txBody>
      </p:sp>
    </p:spTree>
    <p:extLst>
      <p:ext uri="{BB962C8B-B14F-4D97-AF65-F5344CB8AC3E}">
        <p14:creationId xmlns:p14="http://schemas.microsoft.com/office/powerpoint/2010/main" val="10966677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7820"/>
            <a:ext cx="7772400" cy="1102519"/>
          </a:xfrm>
          <a:prstGeom prst="rect">
            <a:avLst/>
          </a:prstGeo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2914650"/>
            <a:ext cx="6400800" cy="1314450"/>
          </a:xfrm>
          <a:prstGeom prst="rect">
            <a:avLst/>
          </a:prstGeo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a:xfrm>
            <a:off x="457200" y="4767264"/>
            <a:ext cx="2133600" cy="273844"/>
          </a:xfrm>
          <a:prstGeom prst="rect">
            <a:avLst/>
          </a:prstGeom>
        </p:spPr>
        <p:txBody>
          <a:bodyPr/>
          <a:lstStyle/>
          <a:p>
            <a:fld id="{530820CF-B880-4189-942D-D702A7CBA730}" type="datetimeFigureOut">
              <a:rPr lang="zh-CN" altLang="en-US" smtClean="0"/>
              <a:t>2018/1/17</a:t>
            </a:fld>
            <a:endParaRPr lang="zh-CN" altLang="en-US"/>
          </a:p>
        </p:txBody>
      </p:sp>
      <p:sp>
        <p:nvSpPr>
          <p:cNvPr id="5" name="页脚占位符 4"/>
          <p:cNvSpPr>
            <a:spLocks noGrp="1"/>
          </p:cNvSpPr>
          <p:nvPr>
            <p:ph type="ftr" sz="quarter" idx="11"/>
          </p:nvPr>
        </p:nvSpPr>
        <p:spPr>
          <a:xfrm>
            <a:off x="3124200" y="4767264"/>
            <a:ext cx="2895600" cy="273844"/>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6553200" y="4767264"/>
            <a:ext cx="2133600" cy="273844"/>
          </a:xfrm>
          <a:prstGeom prst="rect">
            <a:avLst/>
          </a:prstGeom>
        </p:spPr>
        <p:txBody>
          <a:bodyPr/>
          <a:lstStyle/>
          <a:p>
            <a:fld id="{0C913308-F349-4B6D-A68A-DD1791B4A57B}" type="slidenum">
              <a:rPr lang="zh-CN" altLang="en-US" smtClean="0"/>
              <a:t>‹#›</a:t>
            </a:fld>
            <a:endParaRPr lang="zh-CN" altLang="en-US"/>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8"/>
            <a:ext cx="8229600" cy="857250"/>
          </a:xfrm>
          <a:prstGeom prst="rect">
            <a:avLst/>
          </a:prstGeom>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1200151"/>
            <a:ext cx="8229600" cy="3394472"/>
          </a:xfrm>
          <a:prstGeom prst="rect">
            <a:avLst/>
          </a:prstGeo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a:xfrm>
            <a:off x="457200" y="4767264"/>
            <a:ext cx="2133600" cy="273844"/>
          </a:xfrm>
          <a:prstGeom prst="rect">
            <a:avLst/>
          </a:prstGeom>
        </p:spPr>
        <p:txBody>
          <a:bodyPr/>
          <a:lstStyle/>
          <a:p>
            <a:fld id="{530820CF-B880-4189-942D-D702A7CBA730}" type="datetimeFigureOut">
              <a:rPr lang="zh-CN" altLang="en-US" smtClean="0"/>
              <a:t>2018/1/17</a:t>
            </a:fld>
            <a:endParaRPr lang="zh-CN" altLang="en-US"/>
          </a:p>
        </p:txBody>
      </p:sp>
      <p:sp>
        <p:nvSpPr>
          <p:cNvPr id="5" name="页脚占位符 4"/>
          <p:cNvSpPr>
            <a:spLocks noGrp="1"/>
          </p:cNvSpPr>
          <p:nvPr>
            <p:ph type="ftr" sz="quarter" idx="11"/>
          </p:nvPr>
        </p:nvSpPr>
        <p:spPr>
          <a:xfrm>
            <a:off x="3124200" y="4767264"/>
            <a:ext cx="2895600" cy="273844"/>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6553200" y="4767264"/>
            <a:ext cx="2133600" cy="273844"/>
          </a:xfrm>
          <a:prstGeom prst="rect">
            <a:avLst/>
          </a:prstGeom>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05979"/>
            <a:ext cx="2057400" cy="4388644"/>
          </a:xfrm>
          <a:prstGeom prst="rect">
            <a:avLst/>
          </a:prstGeo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05979"/>
            <a:ext cx="6019800" cy="4388644"/>
          </a:xfrm>
          <a:prstGeom prst="rect">
            <a:avLst/>
          </a:prstGeo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a:xfrm>
            <a:off x="457200" y="4767264"/>
            <a:ext cx="2133600" cy="273844"/>
          </a:xfrm>
          <a:prstGeom prst="rect">
            <a:avLst/>
          </a:prstGeom>
        </p:spPr>
        <p:txBody>
          <a:bodyPr/>
          <a:lstStyle/>
          <a:p>
            <a:fld id="{530820CF-B880-4189-942D-D702A7CBA730}" type="datetimeFigureOut">
              <a:rPr lang="zh-CN" altLang="en-US" smtClean="0"/>
              <a:t>2018/1/17</a:t>
            </a:fld>
            <a:endParaRPr lang="zh-CN" altLang="en-US"/>
          </a:p>
        </p:txBody>
      </p:sp>
      <p:sp>
        <p:nvSpPr>
          <p:cNvPr id="5" name="页脚占位符 4"/>
          <p:cNvSpPr>
            <a:spLocks noGrp="1"/>
          </p:cNvSpPr>
          <p:nvPr>
            <p:ph type="ftr" sz="quarter" idx="11"/>
          </p:nvPr>
        </p:nvSpPr>
        <p:spPr>
          <a:xfrm>
            <a:off x="3124200" y="4767264"/>
            <a:ext cx="2895600" cy="273844"/>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6553200" y="4767264"/>
            <a:ext cx="2133600" cy="273844"/>
          </a:xfrm>
          <a:prstGeom prst="rect">
            <a:avLst/>
          </a:prstGeom>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8"/>
            <a:ext cx="8229600" cy="857250"/>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a:xfrm>
            <a:off x="457200" y="1200151"/>
            <a:ext cx="8229600" cy="3394472"/>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a:xfrm>
            <a:off x="457200" y="4767264"/>
            <a:ext cx="2133600" cy="273844"/>
          </a:xfrm>
          <a:prstGeom prst="rect">
            <a:avLst/>
          </a:prstGeom>
        </p:spPr>
        <p:txBody>
          <a:bodyPr/>
          <a:lstStyle/>
          <a:p>
            <a:fld id="{530820CF-B880-4189-942D-D702A7CBA730}" type="datetimeFigureOut">
              <a:rPr lang="zh-CN" altLang="en-US" smtClean="0"/>
              <a:t>2018/1/17</a:t>
            </a:fld>
            <a:endParaRPr lang="zh-CN" altLang="en-US"/>
          </a:p>
        </p:txBody>
      </p:sp>
      <p:sp>
        <p:nvSpPr>
          <p:cNvPr id="5" name="页脚占位符 4"/>
          <p:cNvSpPr>
            <a:spLocks noGrp="1"/>
          </p:cNvSpPr>
          <p:nvPr>
            <p:ph type="ftr" sz="quarter" idx="11"/>
          </p:nvPr>
        </p:nvSpPr>
        <p:spPr>
          <a:xfrm>
            <a:off x="3124200" y="4767264"/>
            <a:ext cx="2895600" cy="273844"/>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6553200" y="4767264"/>
            <a:ext cx="2133600" cy="273844"/>
          </a:xfrm>
          <a:prstGeom prst="rect">
            <a:avLst/>
          </a:prstGeom>
        </p:spPr>
        <p:txBody>
          <a:bodyPr/>
          <a:lstStyle/>
          <a:p>
            <a:fld id="{0C913308-F349-4B6D-A68A-DD1791B4A57B}" type="slidenum">
              <a:rPr lang="zh-CN" altLang="en-US" smtClean="0"/>
              <a:t>‹#›</a:t>
            </a:fld>
            <a:endParaRPr lang="zh-CN" altLang="en-US"/>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5176"/>
            <a:ext cx="7772400" cy="1021556"/>
          </a:xfrm>
          <a:prstGeom prst="rect">
            <a:avLst/>
          </a:prstGeom>
        </p:spPr>
        <p:txBody>
          <a:bodyPr anchor="t"/>
          <a:lstStyle>
            <a:lvl1pPr algn="l">
              <a:defRPr sz="3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180035"/>
            <a:ext cx="7772400" cy="1125140"/>
          </a:xfrm>
          <a:prstGeom prst="rect">
            <a:avLst/>
          </a:prstGeom>
        </p:spPr>
        <p:txBody>
          <a:bodyPr anchor="b"/>
          <a:lstStyle>
            <a:lvl1pPr marL="0" indent="0">
              <a:buNone/>
              <a:defRPr sz="1500">
                <a:solidFill>
                  <a:schemeClr val="tx1">
                    <a:tint val="75000"/>
                  </a:schemeClr>
                </a:solidFill>
              </a:defRPr>
            </a:lvl1pPr>
            <a:lvl2pPr marL="342900" indent="0">
              <a:buNone/>
              <a:defRPr sz="1400">
                <a:solidFill>
                  <a:schemeClr val="tx1">
                    <a:tint val="75000"/>
                  </a:schemeClr>
                </a:solidFill>
              </a:defRPr>
            </a:lvl2pPr>
            <a:lvl3pPr marL="685800" indent="0">
              <a:buNone/>
              <a:defRPr sz="1200">
                <a:solidFill>
                  <a:schemeClr val="tx1">
                    <a:tint val="75000"/>
                  </a:schemeClr>
                </a:solidFill>
              </a:defRPr>
            </a:lvl3pPr>
            <a:lvl4pPr marL="1028700" indent="0">
              <a:buNone/>
              <a:defRPr sz="1100">
                <a:solidFill>
                  <a:schemeClr val="tx1">
                    <a:tint val="75000"/>
                  </a:schemeClr>
                </a:solidFill>
              </a:defRPr>
            </a:lvl4pPr>
            <a:lvl5pPr marL="1371600" indent="0">
              <a:buNone/>
              <a:defRPr sz="1100">
                <a:solidFill>
                  <a:schemeClr val="tx1">
                    <a:tint val="75000"/>
                  </a:schemeClr>
                </a:solidFill>
              </a:defRPr>
            </a:lvl5pPr>
            <a:lvl6pPr marL="1714500" indent="0">
              <a:buNone/>
              <a:defRPr sz="1100">
                <a:solidFill>
                  <a:schemeClr val="tx1">
                    <a:tint val="75000"/>
                  </a:schemeClr>
                </a:solidFill>
              </a:defRPr>
            </a:lvl6pPr>
            <a:lvl7pPr marL="2057400" indent="0">
              <a:buNone/>
              <a:defRPr sz="1100">
                <a:solidFill>
                  <a:schemeClr val="tx1">
                    <a:tint val="75000"/>
                  </a:schemeClr>
                </a:solidFill>
              </a:defRPr>
            </a:lvl7pPr>
            <a:lvl8pPr marL="2400300" indent="0">
              <a:buNone/>
              <a:defRPr sz="1100">
                <a:solidFill>
                  <a:schemeClr val="tx1">
                    <a:tint val="75000"/>
                  </a:schemeClr>
                </a:solidFill>
              </a:defRPr>
            </a:lvl8pPr>
            <a:lvl9pPr marL="2743200" indent="0">
              <a:buNone/>
              <a:defRPr sz="11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a:xfrm>
            <a:off x="457200" y="4767264"/>
            <a:ext cx="2133600" cy="273844"/>
          </a:xfrm>
          <a:prstGeom prst="rect">
            <a:avLst/>
          </a:prstGeom>
        </p:spPr>
        <p:txBody>
          <a:bodyPr/>
          <a:lstStyle/>
          <a:p>
            <a:fld id="{530820CF-B880-4189-942D-D702A7CBA730}" type="datetimeFigureOut">
              <a:rPr lang="zh-CN" altLang="en-US" smtClean="0"/>
              <a:t>2018/1/17</a:t>
            </a:fld>
            <a:endParaRPr lang="zh-CN" altLang="en-US"/>
          </a:p>
        </p:txBody>
      </p:sp>
      <p:sp>
        <p:nvSpPr>
          <p:cNvPr id="5" name="页脚占位符 4"/>
          <p:cNvSpPr>
            <a:spLocks noGrp="1"/>
          </p:cNvSpPr>
          <p:nvPr>
            <p:ph type="ftr" sz="quarter" idx="11"/>
          </p:nvPr>
        </p:nvSpPr>
        <p:spPr>
          <a:xfrm>
            <a:off x="3124200" y="4767264"/>
            <a:ext cx="2895600" cy="273844"/>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6553200" y="4767264"/>
            <a:ext cx="2133600" cy="273844"/>
          </a:xfrm>
          <a:prstGeom prst="rect">
            <a:avLst/>
          </a:prstGeom>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8"/>
            <a:ext cx="8229600" cy="857250"/>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200151"/>
            <a:ext cx="4038600" cy="3394472"/>
          </a:xfrm>
          <a:prstGeom prst="rect">
            <a:avLst/>
          </a:prstGeom>
        </p:spPr>
        <p:txBody>
          <a:bodyPr/>
          <a:lstStyle>
            <a:lvl1pPr>
              <a:defRPr sz="2100"/>
            </a:lvl1pPr>
            <a:lvl2pPr>
              <a:defRPr sz="1800"/>
            </a:lvl2pPr>
            <a:lvl3pPr>
              <a:defRPr sz="1500"/>
            </a:lvl3pPr>
            <a:lvl4pPr>
              <a:defRPr sz="1400"/>
            </a:lvl4pPr>
            <a:lvl5pPr>
              <a:defRPr sz="1400"/>
            </a:lvl5pPr>
            <a:lvl6pPr>
              <a:defRPr sz="1400"/>
            </a:lvl6pPr>
            <a:lvl7pPr>
              <a:defRPr sz="1400"/>
            </a:lvl7pPr>
            <a:lvl8pPr>
              <a:defRPr sz="1400"/>
            </a:lvl8pPr>
            <a:lvl9pPr>
              <a:defRPr sz="14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200151"/>
            <a:ext cx="4038600" cy="3394472"/>
          </a:xfrm>
          <a:prstGeom prst="rect">
            <a:avLst/>
          </a:prstGeom>
        </p:spPr>
        <p:txBody>
          <a:bodyPr/>
          <a:lstStyle>
            <a:lvl1pPr>
              <a:defRPr sz="2100"/>
            </a:lvl1pPr>
            <a:lvl2pPr>
              <a:defRPr sz="1800"/>
            </a:lvl2pPr>
            <a:lvl3pPr>
              <a:defRPr sz="1500"/>
            </a:lvl3pPr>
            <a:lvl4pPr>
              <a:defRPr sz="1400"/>
            </a:lvl4pPr>
            <a:lvl5pPr>
              <a:defRPr sz="1400"/>
            </a:lvl5pPr>
            <a:lvl6pPr>
              <a:defRPr sz="1400"/>
            </a:lvl6pPr>
            <a:lvl7pPr>
              <a:defRPr sz="1400"/>
            </a:lvl7pPr>
            <a:lvl8pPr>
              <a:defRPr sz="1400"/>
            </a:lvl8pPr>
            <a:lvl9pPr>
              <a:defRPr sz="14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a:xfrm>
            <a:off x="457200" y="4767264"/>
            <a:ext cx="2133600" cy="273844"/>
          </a:xfrm>
          <a:prstGeom prst="rect">
            <a:avLst/>
          </a:prstGeom>
        </p:spPr>
        <p:txBody>
          <a:bodyPr/>
          <a:lstStyle/>
          <a:p>
            <a:fld id="{530820CF-B880-4189-942D-D702A7CBA730}" type="datetimeFigureOut">
              <a:rPr lang="zh-CN" altLang="en-US" smtClean="0"/>
              <a:t>2018/1/17</a:t>
            </a:fld>
            <a:endParaRPr lang="zh-CN" altLang="en-US"/>
          </a:p>
        </p:txBody>
      </p:sp>
      <p:sp>
        <p:nvSpPr>
          <p:cNvPr id="6" name="页脚占位符 5"/>
          <p:cNvSpPr>
            <a:spLocks noGrp="1"/>
          </p:cNvSpPr>
          <p:nvPr>
            <p:ph type="ftr" sz="quarter" idx="11"/>
          </p:nvPr>
        </p:nvSpPr>
        <p:spPr>
          <a:xfrm>
            <a:off x="3124200" y="4767264"/>
            <a:ext cx="2895600" cy="273844"/>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6553200" y="4767264"/>
            <a:ext cx="2133600" cy="273844"/>
          </a:xfrm>
          <a:prstGeom prst="rect">
            <a:avLst/>
          </a:prstGeom>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8"/>
            <a:ext cx="8229600" cy="857250"/>
          </a:xfrm>
          <a:prstGeom prst="rect">
            <a:avLst/>
          </a:prstGeo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151335"/>
            <a:ext cx="4040188" cy="479822"/>
          </a:xfrm>
          <a:prstGeom prst="rect">
            <a:avLst/>
          </a:prstGeom>
        </p:spPr>
        <p:txBody>
          <a:bodyPr anchor="b"/>
          <a:lstStyle>
            <a:lvl1pPr marL="0" indent="0">
              <a:buNone/>
              <a:defRPr sz="1800" b="1"/>
            </a:lvl1pPr>
            <a:lvl2pPr marL="342900" indent="0">
              <a:buNone/>
              <a:defRPr sz="1500" b="1"/>
            </a:lvl2pPr>
            <a:lvl3pPr marL="685800" indent="0">
              <a:buNone/>
              <a:defRPr sz="140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smtClean="0"/>
              <a:t>单击此处编辑母版文本样式</a:t>
            </a:r>
          </a:p>
        </p:txBody>
      </p:sp>
      <p:sp>
        <p:nvSpPr>
          <p:cNvPr id="4" name="内容占位符 3"/>
          <p:cNvSpPr>
            <a:spLocks noGrp="1"/>
          </p:cNvSpPr>
          <p:nvPr>
            <p:ph sz="half" idx="2"/>
          </p:nvPr>
        </p:nvSpPr>
        <p:spPr>
          <a:xfrm>
            <a:off x="457200" y="1631156"/>
            <a:ext cx="4040188" cy="2963466"/>
          </a:xfrm>
          <a:prstGeom prst="rect">
            <a:avLst/>
          </a:prstGeom>
        </p:spPr>
        <p:txBody>
          <a:bodyPr/>
          <a:lstStyle>
            <a:lvl1pPr>
              <a:defRPr sz="1800"/>
            </a:lvl1pPr>
            <a:lvl2pPr>
              <a:defRPr sz="1500"/>
            </a:lvl2pPr>
            <a:lvl3pPr>
              <a:defRPr sz="1400"/>
            </a:lvl3pPr>
            <a:lvl4pPr>
              <a:defRPr sz="1200"/>
            </a:lvl4pPr>
            <a:lvl5pPr>
              <a:defRPr sz="1200"/>
            </a:lvl5pPr>
            <a:lvl6pPr>
              <a:defRPr sz="1200"/>
            </a:lvl6pPr>
            <a:lvl7pPr>
              <a:defRPr sz="1200"/>
            </a:lvl7pPr>
            <a:lvl8pPr>
              <a:defRPr sz="1200"/>
            </a:lvl8pPr>
            <a:lvl9pPr>
              <a:defRPr sz="12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6" y="1151335"/>
            <a:ext cx="4041775" cy="479822"/>
          </a:xfrm>
          <a:prstGeom prst="rect">
            <a:avLst/>
          </a:prstGeom>
        </p:spPr>
        <p:txBody>
          <a:bodyPr anchor="b"/>
          <a:lstStyle>
            <a:lvl1pPr marL="0" indent="0">
              <a:buNone/>
              <a:defRPr sz="1800" b="1"/>
            </a:lvl1pPr>
            <a:lvl2pPr marL="342900" indent="0">
              <a:buNone/>
              <a:defRPr sz="1500" b="1"/>
            </a:lvl2pPr>
            <a:lvl3pPr marL="685800" indent="0">
              <a:buNone/>
              <a:defRPr sz="140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smtClean="0"/>
              <a:t>单击此处编辑母版文本样式</a:t>
            </a:r>
          </a:p>
        </p:txBody>
      </p:sp>
      <p:sp>
        <p:nvSpPr>
          <p:cNvPr id="6" name="内容占位符 5"/>
          <p:cNvSpPr>
            <a:spLocks noGrp="1"/>
          </p:cNvSpPr>
          <p:nvPr>
            <p:ph sz="quarter" idx="4"/>
          </p:nvPr>
        </p:nvSpPr>
        <p:spPr>
          <a:xfrm>
            <a:off x="4645026" y="1631156"/>
            <a:ext cx="4041775" cy="2963466"/>
          </a:xfrm>
          <a:prstGeom prst="rect">
            <a:avLst/>
          </a:prstGeom>
        </p:spPr>
        <p:txBody>
          <a:bodyPr/>
          <a:lstStyle>
            <a:lvl1pPr>
              <a:defRPr sz="1800"/>
            </a:lvl1pPr>
            <a:lvl2pPr>
              <a:defRPr sz="1500"/>
            </a:lvl2pPr>
            <a:lvl3pPr>
              <a:defRPr sz="1400"/>
            </a:lvl3pPr>
            <a:lvl4pPr>
              <a:defRPr sz="1200"/>
            </a:lvl4pPr>
            <a:lvl5pPr>
              <a:defRPr sz="1200"/>
            </a:lvl5pPr>
            <a:lvl6pPr>
              <a:defRPr sz="1200"/>
            </a:lvl6pPr>
            <a:lvl7pPr>
              <a:defRPr sz="1200"/>
            </a:lvl7pPr>
            <a:lvl8pPr>
              <a:defRPr sz="1200"/>
            </a:lvl8pPr>
            <a:lvl9pPr>
              <a:defRPr sz="12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a:xfrm>
            <a:off x="457200" y="4767264"/>
            <a:ext cx="2133600" cy="273844"/>
          </a:xfrm>
          <a:prstGeom prst="rect">
            <a:avLst/>
          </a:prstGeom>
        </p:spPr>
        <p:txBody>
          <a:bodyPr/>
          <a:lstStyle/>
          <a:p>
            <a:fld id="{530820CF-B880-4189-942D-D702A7CBA730}" type="datetimeFigureOut">
              <a:rPr lang="zh-CN" altLang="en-US" smtClean="0"/>
              <a:t>2018/1/17</a:t>
            </a:fld>
            <a:endParaRPr lang="zh-CN" altLang="en-US"/>
          </a:p>
        </p:txBody>
      </p:sp>
      <p:sp>
        <p:nvSpPr>
          <p:cNvPr id="8" name="页脚占位符 7"/>
          <p:cNvSpPr>
            <a:spLocks noGrp="1"/>
          </p:cNvSpPr>
          <p:nvPr>
            <p:ph type="ftr" sz="quarter" idx="11"/>
          </p:nvPr>
        </p:nvSpPr>
        <p:spPr>
          <a:xfrm>
            <a:off x="3124200" y="4767264"/>
            <a:ext cx="2895600" cy="273844"/>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6553200" y="4767264"/>
            <a:ext cx="2133600" cy="273844"/>
          </a:xfrm>
          <a:prstGeom prst="rect">
            <a:avLst/>
          </a:prstGeom>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8"/>
            <a:ext cx="8229600" cy="857250"/>
          </a:xfrm>
          <a:prstGeom prst="rect">
            <a:avLst/>
          </a:prstGeo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457200" y="4767264"/>
            <a:ext cx="2133600" cy="273844"/>
          </a:xfrm>
          <a:prstGeom prst="rect">
            <a:avLst/>
          </a:prstGeom>
        </p:spPr>
        <p:txBody>
          <a:bodyPr/>
          <a:lstStyle/>
          <a:p>
            <a:fld id="{530820CF-B880-4189-942D-D702A7CBA730}" type="datetimeFigureOut">
              <a:rPr lang="zh-CN" altLang="en-US" smtClean="0"/>
              <a:t>2018/1/17</a:t>
            </a:fld>
            <a:endParaRPr lang="zh-CN" altLang="en-US"/>
          </a:p>
        </p:txBody>
      </p:sp>
      <p:sp>
        <p:nvSpPr>
          <p:cNvPr id="4" name="页脚占位符 3"/>
          <p:cNvSpPr>
            <a:spLocks noGrp="1"/>
          </p:cNvSpPr>
          <p:nvPr>
            <p:ph type="ftr" sz="quarter" idx="11"/>
          </p:nvPr>
        </p:nvSpPr>
        <p:spPr>
          <a:xfrm>
            <a:off x="3124200" y="4767264"/>
            <a:ext cx="2895600" cy="273844"/>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6553200" y="4767264"/>
            <a:ext cx="2133600" cy="273844"/>
          </a:xfrm>
          <a:prstGeom prst="rect">
            <a:avLst/>
          </a:prstGeom>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457200" y="4767264"/>
            <a:ext cx="2133600" cy="273844"/>
          </a:xfrm>
          <a:prstGeom prst="rect">
            <a:avLst/>
          </a:prstGeom>
        </p:spPr>
        <p:txBody>
          <a:bodyPr/>
          <a:lstStyle/>
          <a:p>
            <a:fld id="{530820CF-B880-4189-942D-D702A7CBA730}" type="datetimeFigureOut">
              <a:rPr lang="zh-CN" altLang="en-US" smtClean="0"/>
              <a:t>2018/1/17</a:t>
            </a:fld>
            <a:endParaRPr lang="zh-CN" altLang="en-US"/>
          </a:p>
        </p:txBody>
      </p:sp>
      <p:sp>
        <p:nvSpPr>
          <p:cNvPr id="3" name="页脚占位符 2"/>
          <p:cNvSpPr>
            <a:spLocks noGrp="1"/>
          </p:cNvSpPr>
          <p:nvPr>
            <p:ph type="ftr" sz="quarter" idx="11"/>
          </p:nvPr>
        </p:nvSpPr>
        <p:spPr>
          <a:xfrm>
            <a:off x="3124200" y="4767264"/>
            <a:ext cx="2895600" cy="273844"/>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6553200" y="4767264"/>
            <a:ext cx="2133600" cy="273844"/>
          </a:xfrm>
          <a:prstGeom prst="rect">
            <a:avLst/>
          </a:prstGeom>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04787"/>
            <a:ext cx="3008313" cy="871538"/>
          </a:xfrm>
          <a:prstGeom prst="rect">
            <a:avLst/>
          </a:prstGeom>
        </p:spPr>
        <p:txBody>
          <a:bodyPr anchor="b"/>
          <a:lstStyle>
            <a:lvl1pPr algn="l">
              <a:defRPr sz="15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04789"/>
            <a:ext cx="5111750" cy="4389835"/>
          </a:xfrm>
          <a:prstGeom prst="rect">
            <a:avLst/>
          </a:prstGeo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1" y="1076326"/>
            <a:ext cx="3008313" cy="3518297"/>
          </a:xfrm>
          <a:prstGeom prst="rect">
            <a:avLst/>
          </a:prstGeom>
        </p:spPr>
        <p:txBody>
          <a:bodyPr/>
          <a:lstStyle>
            <a:lvl1pPr marL="0" indent="0">
              <a:buNone/>
              <a:defRPr sz="1100"/>
            </a:lvl1pPr>
            <a:lvl2pPr marL="342900" indent="0">
              <a:buNone/>
              <a:defRPr sz="900"/>
            </a:lvl2pPr>
            <a:lvl3pPr marL="685800" indent="0">
              <a:buNone/>
              <a:defRPr sz="800"/>
            </a:lvl3pPr>
            <a:lvl4pPr marL="1028700" indent="0">
              <a:buNone/>
              <a:defRPr sz="700"/>
            </a:lvl4pPr>
            <a:lvl5pPr marL="1371600" indent="0">
              <a:buNone/>
              <a:defRPr sz="700"/>
            </a:lvl5pPr>
            <a:lvl6pPr marL="1714500" indent="0">
              <a:buNone/>
              <a:defRPr sz="700"/>
            </a:lvl6pPr>
            <a:lvl7pPr marL="2057400" indent="0">
              <a:buNone/>
              <a:defRPr sz="700"/>
            </a:lvl7pPr>
            <a:lvl8pPr marL="2400300" indent="0">
              <a:buNone/>
              <a:defRPr sz="700"/>
            </a:lvl8pPr>
            <a:lvl9pPr marL="2743200" indent="0">
              <a:buNone/>
              <a:defRPr sz="700"/>
            </a:lvl9pPr>
          </a:lstStyle>
          <a:p>
            <a:pPr lvl="0"/>
            <a:r>
              <a:rPr lang="zh-CN" altLang="en-US" smtClean="0"/>
              <a:t>单击此处编辑母版文本样式</a:t>
            </a:r>
          </a:p>
        </p:txBody>
      </p:sp>
      <p:sp>
        <p:nvSpPr>
          <p:cNvPr id="5" name="日期占位符 4"/>
          <p:cNvSpPr>
            <a:spLocks noGrp="1"/>
          </p:cNvSpPr>
          <p:nvPr>
            <p:ph type="dt" sz="half" idx="10"/>
          </p:nvPr>
        </p:nvSpPr>
        <p:spPr>
          <a:xfrm>
            <a:off x="457200" y="4767264"/>
            <a:ext cx="2133600" cy="273844"/>
          </a:xfrm>
          <a:prstGeom prst="rect">
            <a:avLst/>
          </a:prstGeom>
        </p:spPr>
        <p:txBody>
          <a:bodyPr/>
          <a:lstStyle/>
          <a:p>
            <a:fld id="{530820CF-B880-4189-942D-D702A7CBA730}" type="datetimeFigureOut">
              <a:rPr lang="zh-CN" altLang="en-US" smtClean="0"/>
              <a:t>2018/1/17</a:t>
            </a:fld>
            <a:endParaRPr lang="zh-CN" altLang="en-US"/>
          </a:p>
        </p:txBody>
      </p:sp>
      <p:sp>
        <p:nvSpPr>
          <p:cNvPr id="6" name="页脚占位符 5"/>
          <p:cNvSpPr>
            <a:spLocks noGrp="1"/>
          </p:cNvSpPr>
          <p:nvPr>
            <p:ph type="ftr" sz="quarter" idx="11"/>
          </p:nvPr>
        </p:nvSpPr>
        <p:spPr>
          <a:xfrm>
            <a:off x="3124200" y="4767264"/>
            <a:ext cx="2895600" cy="273844"/>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6553200" y="4767264"/>
            <a:ext cx="2133600" cy="273844"/>
          </a:xfrm>
          <a:prstGeom prst="rect">
            <a:avLst/>
          </a:prstGeom>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0"/>
            <a:ext cx="5486400" cy="425054"/>
          </a:xfrm>
          <a:prstGeom prst="rect">
            <a:avLst/>
          </a:prstGeom>
        </p:spPr>
        <p:txBody>
          <a:bodyPr anchor="b"/>
          <a:lstStyle>
            <a:lvl1pPr algn="l">
              <a:defRPr sz="15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459581"/>
            <a:ext cx="5486400" cy="3086100"/>
          </a:xfrm>
          <a:prstGeom prst="rect">
            <a:avLst/>
          </a:prstGeo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4" name="文本占位符 3"/>
          <p:cNvSpPr>
            <a:spLocks noGrp="1"/>
          </p:cNvSpPr>
          <p:nvPr>
            <p:ph type="body" sz="half" idx="2"/>
          </p:nvPr>
        </p:nvSpPr>
        <p:spPr>
          <a:xfrm>
            <a:off x="1792288" y="4025503"/>
            <a:ext cx="5486400" cy="603647"/>
          </a:xfrm>
          <a:prstGeom prst="rect">
            <a:avLst/>
          </a:prstGeom>
        </p:spPr>
        <p:txBody>
          <a:bodyPr/>
          <a:lstStyle>
            <a:lvl1pPr marL="0" indent="0">
              <a:buNone/>
              <a:defRPr sz="1100"/>
            </a:lvl1pPr>
            <a:lvl2pPr marL="342900" indent="0">
              <a:buNone/>
              <a:defRPr sz="900"/>
            </a:lvl2pPr>
            <a:lvl3pPr marL="685800" indent="0">
              <a:buNone/>
              <a:defRPr sz="800"/>
            </a:lvl3pPr>
            <a:lvl4pPr marL="1028700" indent="0">
              <a:buNone/>
              <a:defRPr sz="700"/>
            </a:lvl4pPr>
            <a:lvl5pPr marL="1371600" indent="0">
              <a:buNone/>
              <a:defRPr sz="700"/>
            </a:lvl5pPr>
            <a:lvl6pPr marL="1714500" indent="0">
              <a:buNone/>
              <a:defRPr sz="700"/>
            </a:lvl6pPr>
            <a:lvl7pPr marL="2057400" indent="0">
              <a:buNone/>
              <a:defRPr sz="700"/>
            </a:lvl7pPr>
            <a:lvl8pPr marL="2400300" indent="0">
              <a:buNone/>
              <a:defRPr sz="700"/>
            </a:lvl8pPr>
            <a:lvl9pPr marL="2743200" indent="0">
              <a:buNone/>
              <a:defRPr sz="700"/>
            </a:lvl9pPr>
          </a:lstStyle>
          <a:p>
            <a:pPr lvl="0"/>
            <a:r>
              <a:rPr lang="zh-CN" altLang="en-US" smtClean="0"/>
              <a:t>单击此处编辑母版文本样式</a:t>
            </a:r>
          </a:p>
        </p:txBody>
      </p:sp>
      <p:sp>
        <p:nvSpPr>
          <p:cNvPr id="5" name="日期占位符 4"/>
          <p:cNvSpPr>
            <a:spLocks noGrp="1"/>
          </p:cNvSpPr>
          <p:nvPr>
            <p:ph type="dt" sz="half" idx="10"/>
          </p:nvPr>
        </p:nvSpPr>
        <p:spPr>
          <a:xfrm>
            <a:off x="457200" y="4767264"/>
            <a:ext cx="2133600" cy="273844"/>
          </a:xfrm>
          <a:prstGeom prst="rect">
            <a:avLst/>
          </a:prstGeom>
        </p:spPr>
        <p:txBody>
          <a:bodyPr/>
          <a:lstStyle/>
          <a:p>
            <a:fld id="{530820CF-B880-4189-942D-D702A7CBA730}" type="datetimeFigureOut">
              <a:rPr lang="zh-CN" altLang="en-US" smtClean="0"/>
              <a:t>2018/1/17</a:t>
            </a:fld>
            <a:endParaRPr lang="zh-CN" altLang="en-US"/>
          </a:p>
        </p:txBody>
      </p:sp>
      <p:sp>
        <p:nvSpPr>
          <p:cNvPr id="6" name="页脚占位符 5"/>
          <p:cNvSpPr>
            <a:spLocks noGrp="1"/>
          </p:cNvSpPr>
          <p:nvPr>
            <p:ph type="ftr" sz="quarter" idx="11"/>
          </p:nvPr>
        </p:nvSpPr>
        <p:spPr>
          <a:xfrm>
            <a:off x="3124200" y="4767264"/>
            <a:ext cx="2895600" cy="273844"/>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6553200" y="4767264"/>
            <a:ext cx="2133600" cy="273844"/>
          </a:xfrm>
          <a:prstGeom prst="rect">
            <a:avLst/>
          </a:prstGeom>
        </p:spPr>
        <p:txBody>
          <a:bodyPr/>
          <a:lstStyle/>
          <a:p>
            <a:fld id="{0C913308-F349-4B6D-A68A-DD1791B4A57B}"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3" name="图片 2"/>
          <p:cNvPicPr>
            <a:picLocks noChangeAspect="1"/>
          </p:cNvPicPr>
          <p:nvPr/>
        </p:nvPicPr>
        <p:blipFill>
          <a:blip r:embed="rId13"/>
          <a:stretch>
            <a:fillRect/>
          </a:stretch>
        </p:blipFill>
        <p:spPr>
          <a:xfrm>
            <a:off x="-397" y="-985"/>
            <a:ext cx="9144793" cy="5145470"/>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par>
    </p:tnLst>
  </p:timing>
  <p:txStyles>
    <p:titleStyle>
      <a:lvl1pPr algn="ctr" defTabSz="685800" rtl="0" eaLnBrk="1" latinLnBrk="0" hangingPunct="1">
        <a:spcBef>
          <a:spcPct val="0"/>
        </a:spcBef>
        <a:buNone/>
        <a:defRPr sz="3300" kern="1200">
          <a:solidFill>
            <a:schemeClr val="tx1"/>
          </a:solidFill>
          <a:latin typeface="+mj-lt"/>
          <a:ea typeface="+mj-ea"/>
          <a:cs typeface="+mj-cs"/>
        </a:defRPr>
      </a:lvl1pPr>
    </p:titleStyle>
    <p:bodyStyle>
      <a:lvl1pPr marL="257175" indent="-257175" algn="l" defTabSz="685800" rtl="0" eaLnBrk="1" latinLnBrk="0" hangingPunct="1">
        <a:spcBef>
          <a:spcPct val="20000"/>
        </a:spcBef>
        <a:buFont typeface="Arial"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zh-CN"/>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Documents/GitHub/PRD-G17-teamwork/2&#38656;&#27714;&#24037;&#31243;&#35745;&#21010;/PRD-G17-&#38656;&#27714;&#24037;&#31243;&#35745;&#21010;&#29976;&#29305;&#22270;2.9.mpp" TargetMode="Externa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hyperlink" Target="mailto:31501368@zucc.edu.cn" TargetMode="External"/><Relationship Id="rId2" Type="http://schemas.openxmlformats.org/officeDocument/2006/relationships/hyperlink" Target="mailto:yangc@zucc.edu.cn" TargetMode="Externa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xml"/><Relationship Id="rId5" Type="http://schemas.openxmlformats.org/officeDocument/2006/relationships/image" Target="../media/image28.png"/><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hyperlink" Target="mailto:&#36134;&#21495;31501356@stu.zucc.edu.cn" TargetMode="Externa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xml"/><Relationship Id="rId4" Type="http://schemas.openxmlformats.org/officeDocument/2006/relationships/image" Target="../media/image44.png"/></Relationships>
</file>

<file path=ppt/slides/_rels/slide4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xml"/><Relationship Id="rId4" Type="http://schemas.openxmlformats.org/officeDocument/2006/relationships/image" Target="../media/image51.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14327" y="1906396"/>
            <a:ext cx="9158284" cy="2681578"/>
          </a:xfrm>
          <a:prstGeom prst="rect">
            <a:avLst/>
          </a:prstGeom>
          <a:solidFill>
            <a:schemeClr val="bg1">
              <a:alpha val="4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0" y="250494"/>
            <a:ext cx="9186984" cy="1512168"/>
          </a:xfrm>
          <a:prstGeom prst="rect">
            <a:avLst/>
          </a:prstGeom>
          <a:solidFill>
            <a:schemeClr val="bg1">
              <a:alpha val="4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六边形 11"/>
          <p:cNvSpPr/>
          <p:nvPr/>
        </p:nvSpPr>
        <p:spPr>
          <a:xfrm>
            <a:off x="1061610" y="1690372"/>
            <a:ext cx="501176" cy="432048"/>
          </a:xfrm>
          <a:prstGeom prst="hexagon">
            <a:avLst/>
          </a:prstGeom>
          <a:solidFill>
            <a:schemeClr val="bg1">
              <a:alpha val="4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spcCol="0" rtlCol="0" anchor="ctr"/>
          <a:lstStyle/>
          <a:p>
            <a:pPr algn="ctr"/>
            <a:endParaRPr lang="zh-CN" altLang="en-US"/>
          </a:p>
        </p:txBody>
      </p:sp>
      <p:sp>
        <p:nvSpPr>
          <p:cNvPr id="13" name="六边形 12"/>
          <p:cNvSpPr/>
          <p:nvPr/>
        </p:nvSpPr>
        <p:spPr>
          <a:xfrm>
            <a:off x="1013201" y="3836093"/>
            <a:ext cx="751764" cy="648072"/>
          </a:xfrm>
          <a:prstGeom prst="hexagon">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spcCol="0" rtlCol="0" anchor="ctr"/>
          <a:lstStyle/>
          <a:p>
            <a:pPr algn="ctr"/>
            <a:endParaRPr lang="zh-CN" altLang="en-US"/>
          </a:p>
        </p:txBody>
      </p:sp>
      <p:sp>
        <p:nvSpPr>
          <p:cNvPr id="14" name="六边形 13"/>
          <p:cNvSpPr/>
          <p:nvPr/>
        </p:nvSpPr>
        <p:spPr>
          <a:xfrm>
            <a:off x="5166066" y="3662139"/>
            <a:ext cx="594066" cy="512126"/>
          </a:xfrm>
          <a:prstGeom prst="hexagon">
            <a:avLst/>
          </a:prstGeom>
          <a:solidFill>
            <a:schemeClr val="bg1">
              <a:alpha val="4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spcCol="0" rtlCol="0" anchor="ctr"/>
          <a:lstStyle/>
          <a:p>
            <a:pPr algn="ctr"/>
            <a:endParaRPr lang="zh-CN" altLang="en-US"/>
          </a:p>
        </p:txBody>
      </p:sp>
      <p:sp>
        <p:nvSpPr>
          <p:cNvPr id="15" name="六边形 14"/>
          <p:cNvSpPr/>
          <p:nvPr/>
        </p:nvSpPr>
        <p:spPr>
          <a:xfrm>
            <a:off x="6921261" y="1610294"/>
            <a:ext cx="594066" cy="512126"/>
          </a:xfrm>
          <a:prstGeom prst="hexagon">
            <a:avLst/>
          </a:prstGeom>
          <a:solidFill>
            <a:schemeClr val="bg1">
              <a:alpha val="4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spcCol="0" rtlCol="0" anchor="ctr"/>
          <a:lstStyle/>
          <a:p>
            <a:pPr algn="ctr"/>
            <a:endParaRPr lang="zh-CN" altLang="en-US"/>
          </a:p>
        </p:txBody>
      </p:sp>
      <p:sp>
        <p:nvSpPr>
          <p:cNvPr id="16" name="六边形 15"/>
          <p:cNvSpPr/>
          <p:nvPr/>
        </p:nvSpPr>
        <p:spPr>
          <a:xfrm>
            <a:off x="2827684" y="3160671"/>
            <a:ext cx="594066" cy="512126"/>
          </a:xfrm>
          <a:prstGeom prst="hexagon">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spcCol="0" rtlCol="0" anchor="ctr"/>
          <a:lstStyle/>
          <a:p>
            <a:pPr algn="ctr"/>
            <a:endParaRPr lang="zh-CN" altLang="en-US"/>
          </a:p>
        </p:txBody>
      </p:sp>
      <p:sp>
        <p:nvSpPr>
          <p:cNvPr id="17" name="六边形 16"/>
          <p:cNvSpPr/>
          <p:nvPr/>
        </p:nvSpPr>
        <p:spPr>
          <a:xfrm>
            <a:off x="8028384" y="140643"/>
            <a:ext cx="1004486" cy="865935"/>
          </a:xfrm>
          <a:prstGeom prst="hexagon">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spcCol="0" rtlCol="0" anchor="ctr"/>
          <a:lstStyle/>
          <a:p>
            <a:pPr algn="ctr"/>
            <a:endParaRPr lang="zh-CN" altLang="en-US"/>
          </a:p>
        </p:txBody>
      </p:sp>
      <p:sp>
        <p:nvSpPr>
          <p:cNvPr id="18" name="六边形 17"/>
          <p:cNvSpPr/>
          <p:nvPr/>
        </p:nvSpPr>
        <p:spPr>
          <a:xfrm>
            <a:off x="8028384" y="4228102"/>
            <a:ext cx="594066" cy="512126"/>
          </a:xfrm>
          <a:prstGeom prst="hexagon">
            <a:avLst/>
          </a:prstGeom>
          <a:solidFill>
            <a:schemeClr val="bg1">
              <a:alpha val="4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spcCol="0" rtlCol="0" anchor="ctr"/>
          <a:lstStyle/>
          <a:p>
            <a:pPr algn="ctr"/>
            <a:endParaRPr lang="zh-CN" altLang="en-US"/>
          </a:p>
        </p:txBody>
      </p:sp>
      <p:sp>
        <p:nvSpPr>
          <p:cNvPr id="19" name="六边形 18"/>
          <p:cNvSpPr/>
          <p:nvPr/>
        </p:nvSpPr>
        <p:spPr>
          <a:xfrm>
            <a:off x="4582042" y="1098169"/>
            <a:ext cx="594066" cy="512126"/>
          </a:xfrm>
          <a:prstGeom prst="hexagon">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spcCol="0" rtlCol="0" anchor="ctr"/>
          <a:lstStyle/>
          <a:p>
            <a:pPr algn="ctr"/>
            <a:endParaRPr lang="zh-CN" altLang="en-US"/>
          </a:p>
        </p:txBody>
      </p:sp>
      <p:sp>
        <p:nvSpPr>
          <p:cNvPr id="20" name="TextBox 19"/>
          <p:cNvSpPr txBox="1"/>
          <p:nvPr/>
        </p:nvSpPr>
        <p:spPr>
          <a:xfrm>
            <a:off x="1433216" y="464122"/>
            <a:ext cx="6063198" cy="1592744"/>
          </a:xfrm>
          <a:prstGeom prst="rect">
            <a:avLst/>
          </a:prstGeom>
          <a:noFill/>
        </p:spPr>
        <p:txBody>
          <a:bodyPr wrap="none" lIns="68580" tIns="34290" rIns="68580" bIns="34290" rtlCol="0">
            <a:spAutoFit/>
          </a:bodyPr>
          <a:lstStyle/>
          <a:p>
            <a:pPr algn="ctr"/>
            <a:r>
              <a:rPr lang="en-US" altLang="zh-CN" sz="3300" b="1" dirty="0" smtClean="0">
                <a:blipFill>
                  <a:blip r:embed="rId2"/>
                  <a:stretch>
                    <a:fillRect/>
                  </a:stretch>
                </a:blipFill>
                <a:latin typeface="微软雅黑" pitchFamily="34" charset="-122"/>
                <a:ea typeface="微软雅黑" pitchFamily="34" charset="-122"/>
              </a:rPr>
              <a:t>2017-G17</a:t>
            </a:r>
          </a:p>
          <a:p>
            <a:pPr algn="ctr"/>
            <a:r>
              <a:rPr lang="zh-CN" altLang="en-US" sz="3300" b="1" dirty="0" smtClean="0">
                <a:blipFill>
                  <a:blip r:embed="rId2"/>
                  <a:stretch>
                    <a:fillRect/>
                  </a:stretch>
                </a:blipFill>
                <a:latin typeface="微软雅黑" pitchFamily="34" charset="-122"/>
                <a:ea typeface="微软雅黑" pitchFamily="34" charset="-122"/>
              </a:rPr>
              <a:t>软件工程系列课程教学辅助网站</a:t>
            </a:r>
            <a:endParaRPr lang="en-US" altLang="zh-CN" sz="3300" b="1" dirty="0" smtClean="0">
              <a:blipFill>
                <a:blip r:embed="rId2"/>
                <a:stretch>
                  <a:fillRect/>
                </a:stretch>
              </a:blipFill>
              <a:latin typeface="微软雅黑" pitchFamily="34" charset="-122"/>
              <a:ea typeface="微软雅黑" pitchFamily="34" charset="-122"/>
            </a:endParaRPr>
          </a:p>
          <a:p>
            <a:pPr algn="ctr"/>
            <a:endParaRPr lang="en-US" altLang="zh-CN" sz="3300" b="1" dirty="0">
              <a:blipFill>
                <a:blip r:embed="rId2"/>
                <a:stretch>
                  <a:fillRect/>
                </a:stretch>
              </a:blipFill>
              <a:latin typeface="微软雅黑" pitchFamily="34" charset="-122"/>
              <a:ea typeface="微软雅黑" pitchFamily="34" charset="-122"/>
            </a:endParaRPr>
          </a:p>
        </p:txBody>
      </p:sp>
      <p:sp>
        <p:nvSpPr>
          <p:cNvPr id="21" name="六边形 20"/>
          <p:cNvSpPr/>
          <p:nvPr/>
        </p:nvSpPr>
        <p:spPr>
          <a:xfrm>
            <a:off x="8833936" y="1976420"/>
            <a:ext cx="338720" cy="292000"/>
          </a:xfrm>
          <a:prstGeom prst="hexagon">
            <a:avLst/>
          </a:prstGeom>
          <a:solidFill>
            <a:schemeClr val="bg1">
              <a:alpha val="4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spcCol="0" rtlCol="0" anchor="ctr"/>
          <a:lstStyle/>
          <a:p>
            <a:pPr algn="ctr"/>
            <a:endParaRPr lang="zh-CN" altLang="en-US"/>
          </a:p>
        </p:txBody>
      </p:sp>
      <p:sp>
        <p:nvSpPr>
          <p:cNvPr id="22" name="TextBox 21"/>
          <p:cNvSpPr txBox="1"/>
          <p:nvPr/>
        </p:nvSpPr>
        <p:spPr>
          <a:xfrm>
            <a:off x="3125986" y="1983825"/>
            <a:ext cx="2677656" cy="577081"/>
          </a:xfrm>
          <a:prstGeom prst="rect">
            <a:avLst/>
          </a:prstGeom>
          <a:noFill/>
        </p:spPr>
        <p:txBody>
          <a:bodyPr wrap="none" lIns="68580" tIns="34290" rIns="68580" bIns="34290" rtlCol="0">
            <a:spAutoFit/>
          </a:bodyPr>
          <a:lstStyle/>
          <a:p>
            <a:pPr algn="ctr"/>
            <a:r>
              <a:rPr lang="zh-CN" altLang="en-US" sz="3300" b="1" dirty="0" smtClean="0">
                <a:blipFill>
                  <a:blip r:embed="rId2"/>
                  <a:stretch>
                    <a:fillRect/>
                  </a:stretch>
                </a:blipFill>
                <a:latin typeface="微软雅黑" pitchFamily="34" charset="-122"/>
                <a:ea typeface="微软雅黑" pitchFamily="34" charset="-122"/>
              </a:rPr>
              <a:t>项目收尾评审</a:t>
            </a:r>
            <a:endParaRPr lang="en-US" altLang="zh-CN" sz="3300" b="1" dirty="0" smtClean="0">
              <a:blipFill>
                <a:blip r:embed="rId2"/>
                <a:stretch>
                  <a:fillRect/>
                </a:stretch>
              </a:blipFill>
              <a:latin typeface="微软雅黑" pitchFamily="34" charset="-122"/>
              <a:ea typeface="微软雅黑" pitchFamily="34" charset="-122"/>
            </a:endParaRPr>
          </a:p>
        </p:txBody>
      </p:sp>
      <p:sp>
        <p:nvSpPr>
          <p:cNvPr id="23" name="TextBox 22"/>
          <p:cNvSpPr txBox="1"/>
          <p:nvPr/>
        </p:nvSpPr>
        <p:spPr>
          <a:xfrm>
            <a:off x="6464812" y="1976420"/>
            <a:ext cx="2677656" cy="2608406"/>
          </a:xfrm>
          <a:prstGeom prst="rect">
            <a:avLst/>
          </a:prstGeom>
          <a:noFill/>
        </p:spPr>
        <p:txBody>
          <a:bodyPr wrap="none" lIns="68580" tIns="34290" rIns="68580" bIns="34290" rtlCol="0">
            <a:spAutoFit/>
          </a:bodyPr>
          <a:lstStyle/>
          <a:p>
            <a:pPr algn="ctr"/>
            <a:r>
              <a:rPr lang="zh-CN" altLang="en-US" sz="3300" b="1" dirty="0" smtClean="0">
                <a:blipFill>
                  <a:blip r:embed="rId2"/>
                  <a:stretch>
                    <a:fillRect/>
                  </a:stretch>
                </a:blipFill>
                <a:latin typeface="微软雅黑" pitchFamily="34" charset="-122"/>
                <a:ea typeface="微软雅黑" pitchFamily="34" charset="-122"/>
              </a:rPr>
              <a:t>组长：蒋家俊</a:t>
            </a:r>
            <a:endParaRPr lang="en-US" altLang="zh-CN" sz="3300" b="1" dirty="0" smtClean="0">
              <a:blipFill>
                <a:blip r:embed="rId2"/>
                <a:stretch>
                  <a:fillRect/>
                </a:stretch>
              </a:blipFill>
              <a:latin typeface="微软雅黑" pitchFamily="34" charset="-122"/>
              <a:ea typeface="微软雅黑" pitchFamily="34" charset="-122"/>
            </a:endParaRPr>
          </a:p>
          <a:p>
            <a:pPr algn="ctr"/>
            <a:r>
              <a:rPr lang="zh-CN" altLang="en-US" sz="3300" b="1" dirty="0" smtClean="0">
                <a:blipFill>
                  <a:blip r:embed="rId2"/>
                  <a:stretch>
                    <a:fillRect/>
                  </a:stretch>
                </a:blipFill>
                <a:latin typeface="微软雅黑" pitchFamily="34" charset="-122"/>
                <a:ea typeface="微软雅黑" pitchFamily="34" charset="-122"/>
              </a:rPr>
              <a:t>组员：厉佩强</a:t>
            </a:r>
            <a:endParaRPr lang="en-US" altLang="zh-CN" sz="3300" b="1" dirty="0" smtClean="0">
              <a:blipFill>
                <a:blip r:embed="rId2"/>
                <a:stretch>
                  <a:fillRect/>
                </a:stretch>
              </a:blipFill>
              <a:latin typeface="微软雅黑" pitchFamily="34" charset="-122"/>
              <a:ea typeface="微软雅黑" pitchFamily="34" charset="-122"/>
            </a:endParaRPr>
          </a:p>
          <a:p>
            <a:pPr algn="r"/>
            <a:r>
              <a:rPr lang="zh-CN" altLang="en-US" sz="3300" b="1" dirty="0" smtClean="0">
                <a:blipFill>
                  <a:blip r:embed="rId2"/>
                  <a:stretch>
                    <a:fillRect/>
                  </a:stretch>
                </a:blipFill>
                <a:latin typeface="微软雅黑" pitchFamily="34" charset="-122"/>
                <a:ea typeface="微软雅黑" pitchFamily="34" charset="-122"/>
              </a:rPr>
              <a:t>李捷</a:t>
            </a:r>
            <a:endParaRPr lang="en-US" altLang="zh-CN" sz="3300" b="1" dirty="0" smtClean="0">
              <a:blipFill>
                <a:blip r:embed="rId2"/>
                <a:stretch>
                  <a:fillRect/>
                </a:stretch>
              </a:blipFill>
              <a:latin typeface="微软雅黑" pitchFamily="34" charset="-122"/>
              <a:ea typeface="微软雅黑" pitchFamily="34" charset="-122"/>
            </a:endParaRPr>
          </a:p>
          <a:p>
            <a:pPr algn="r"/>
            <a:r>
              <a:rPr lang="zh-CN" altLang="en-US" sz="3300" b="1" dirty="0" smtClean="0">
                <a:blipFill>
                  <a:blip r:embed="rId2"/>
                  <a:stretch>
                    <a:fillRect/>
                  </a:stretch>
                </a:blipFill>
                <a:latin typeface="微软雅黑" pitchFamily="34" charset="-122"/>
                <a:ea typeface="微软雅黑" pitchFamily="34" charset="-122"/>
              </a:rPr>
              <a:t>周盛</a:t>
            </a:r>
            <a:endParaRPr lang="en-US" altLang="zh-CN" sz="3300" b="1" dirty="0" smtClean="0">
              <a:blipFill>
                <a:blip r:embed="rId2"/>
                <a:stretch>
                  <a:fillRect/>
                </a:stretch>
              </a:blipFill>
              <a:latin typeface="微软雅黑" pitchFamily="34" charset="-122"/>
              <a:ea typeface="微软雅黑" pitchFamily="34" charset="-122"/>
            </a:endParaRPr>
          </a:p>
          <a:p>
            <a:pPr algn="r"/>
            <a:r>
              <a:rPr lang="zh-CN" altLang="en-US" sz="3300" b="1" dirty="0" smtClean="0">
                <a:blipFill>
                  <a:blip r:embed="rId2"/>
                  <a:stretch>
                    <a:fillRect/>
                  </a:stretch>
                </a:blipFill>
                <a:latin typeface="微软雅黑" pitchFamily="34" charset="-122"/>
                <a:ea typeface="微软雅黑" pitchFamily="34" charset="-122"/>
              </a:rPr>
              <a:t>朱秉</a:t>
            </a:r>
            <a:endParaRPr lang="en-US" altLang="zh-CN" sz="3300" b="1" dirty="0" smtClean="0">
              <a:blipFill>
                <a:blip r:embed="rId2"/>
                <a:stretch>
                  <a:fillRect/>
                </a:stretch>
              </a:blipFill>
              <a:latin typeface="微软雅黑" pitchFamily="34" charset="-122"/>
              <a:ea typeface="微软雅黑" pitchFamily="34" charset="-122"/>
            </a:endParaRPr>
          </a:p>
        </p:txBody>
      </p:sp>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504" y="350376"/>
            <a:ext cx="1109853" cy="772668"/>
          </a:xfrm>
          <a:prstGeom prst="rect">
            <a:avLst/>
          </a:prstGeom>
        </p:spPr>
      </p:pic>
    </p:spTree>
    <p:extLst>
      <p:ext uri="{BB962C8B-B14F-4D97-AF65-F5344CB8AC3E}">
        <p14:creationId xmlns:p14="http://schemas.microsoft.com/office/powerpoint/2010/main" val="21362029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par>
                                <p:cTn id="8" presetID="22" presetClass="entr" presetSubtype="2"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right)">
                                      <p:cBhvr>
                                        <p:cTn id="10" dur="500"/>
                                        <p:tgtEl>
                                          <p:spTgt spid="8"/>
                                        </p:tgtEl>
                                      </p:cBhvr>
                                    </p:animEffect>
                                  </p:childTnLst>
                                </p:cTn>
                              </p:par>
                            </p:childTnLst>
                          </p:cTn>
                        </p:par>
                        <p:par>
                          <p:cTn id="11" fill="hold">
                            <p:stCondLst>
                              <p:cond delay="500"/>
                            </p:stCondLst>
                            <p:childTnLst>
                              <p:par>
                                <p:cTn id="12" presetID="10" presetClass="entr" presetSubtype="0" fill="hold" grpId="0" nodeType="afterEffect">
                                  <p:stCondLst>
                                    <p:cond delay="959"/>
                                  </p:stCondLst>
                                  <p:childTnLst>
                                    <p:set>
                                      <p:cBhvr>
                                        <p:cTn id="13" dur="1" fill="hold">
                                          <p:stCondLst>
                                            <p:cond delay="0"/>
                                          </p:stCondLst>
                                        </p:cTn>
                                        <p:tgtEl>
                                          <p:spTgt spid="20"/>
                                        </p:tgtEl>
                                        <p:attrNameLst>
                                          <p:attrName>style.visibility</p:attrName>
                                        </p:attrNameLst>
                                      </p:cBhvr>
                                      <p:to>
                                        <p:strVal val="visible"/>
                                      </p:to>
                                    </p:set>
                                    <p:animEffect transition="in" filter="fade">
                                      <p:cBhvr>
                                        <p:cTn id="14" dur="500"/>
                                        <p:tgtEl>
                                          <p:spTgt spid="20"/>
                                        </p:tgtEl>
                                      </p:cBhvr>
                                    </p:animEffect>
                                  </p:childTnLst>
                                </p:cTn>
                              </p:par>
                              <p:par>
                                <p:cTn id="15" presetID="10" presetClass="entr" presetSubtype="0" fill="hold" grpId="0" nodeType="withEffect">
                                  <p:stCondLst>
                                    <p:cond delay="627"/>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par>
                                <p:cTn id="18" presetID="10" presetClass="entr" presetSubtype="0" fill="hold" grpId="0" nodeType="withEffect">
                                  <p:stCondLst>
                                    <p:cond delay="224"/>
                                  </p:stCondLst>
                                  <p:childTnLst>
                                    <p:set>
                                      <p:cBhvr>
                                        <p:cTn id="19" dur="1" fill="hold">
                                          <p:stCondLst>
                                            <p:cond delay="0"/>
                                          </p:stCondLst>
                                        </p:cTn>
                                        <p:tgtEl>
                                          <p:spTgt spid="19"/>
                                        </p:tgtEl>
                                        <p:attrNameLst>
                                          <p:attrName>style.visibility</p:attrName>
                                        </p:attrNameLst>
                                      </p:cBhvr>
                                      <p:to>
                                        <p:strVal val="visible"/>
                                      </p:to>
                                    </p:set>
                                    <p:animEffect transition="in" filter="fade">
                                      <p:cBhvr>
                                        <p:cTn id="20" dur="500"/>
                                        <p:tgtEl>
                                          <p:spTgt spid="19"/>
                                        </p:tgtEl>
                                      </p:cBhvr>
                                    </p:animEffect>
                                  </p:childTnLst>
                                </p:cTn>
                              </p:par>
                              <p:par>
                                <p:cTn id="21" presetID="10" presetClass="entr" presetSubtype="0" fill="hold" grpId="0" nodeType="withEffect">
                                  <p:stCondLst>
                                    <p:cond delay="289"/>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500"/>
                                        <p:tgtEl>
                                          <p:spTgt spid="15"/>
                                        </p:tgtEl>
                                      </p:cBhvr>
                                    </p:animEffect>
                                  </p:childTnLst>
                                </p:cTn>
                              </p:par>
                              <p:par>
                                <p:cTn id="24" presetID="10" presetClass="entr" presetSubtype="0" fill="hold" grpId="0" nodeType="withEffect">
                                  <p:stCondLst>
                                    <p:cond delay="664"/>
                                  </p:stCondLst>
                                  <p:childTnLst>
                                    <p:set>
                                      <p:cBhvr>
                                        <p:cTn id="25" dur="1" fill="hold">
                                          <p:stCondLst>
                                            <p:cond delay="0"/>
                                          </p:stCondLst>
                                        </p:cTn>
                                        <p:tgtEl>
                                          <p:spTgt spid="17"/>
                                        </p:tgtEl>
                                        <p:attrNameLst>
                                          <p:attrName>style.visibility</p:attrName>
                                        </p:attrNameLst>
                                      </p:cBhvr>
                                      <p:to>
                                        <p:strVal val="visible"/>
                                      </p:to>
                                    </p:set>
                                    <p:animEffect transition="in" filter="fade">
                                      <p:cBhvr>
                                        <p:cTn id="26" dur="500"/>
                                        <p:tgtEl>
                                          <p:spTgt spid="17"/>
                                        </p:tgtEl>
                                      </p:cBhvr>
                                    </p:animEffect>
                                  </p:childTnLst>
                                </p:cTn>
                              </p:par>
                              <p:par>
                                <p:cTn id="27" presetID="10" presetClass="entr" presetSubtype="0" fill="hold" grpId="0" nodeType="withEffect">
                                  <p:stCondLst>
                                    <p:cond delay="134"/>
                                  </p:stCondLst>
                                  <p:childTnLst>
                                    <p:set>
                                      <p:cBhvr>
                                        <p:cTn id="28" dur="1" fill="hold">
                                          <p:stCondLst>
                                            <p:cond delay="0"/>
                                          </p:stCondLst>
                                        </p:cTn>
                                        <p:tgtEl>
                                          <p:spTgt spid="21"/>
                                        </p:tgtEl>
                                        <p:attrNameLst>
                                          <p:attrName>style.visibility</p:attrName>
                                        </p:attrNameLst>
                                      </p:cBhvr>
                                      <p:to>
                                        <p:strVal val="visible"/>
                                      </p:to>
                                    </p:set>
                                    <p:animEffect transition="in" filter="fade">
                                      <p:cBhvr>
                                        <p:cTn id="29" dur="500"/>
                                        <p:tgtEl>
                                          <p:spTgt spid="21"/>
                                        </p:tgtEl>
                                      </p:cBhvr>
                                    </p:animEffect>
                                  </p:childTnLst>
                                </p:cTn>
                              </p:par>
                              <p:par>
                                <p:cTn id="30" presetID="10" presetClass="entr" presetSubtype="0" fill="hold" grpId="0" nodeType="withEffect">
                                  <p:stCondLst>
                                    <p:cond delay="216"/>
                                  </p:stCondLst>
                                  <p:childTnLst>
                                    <p:set>
                                      <p:cBhvr>
                                        <p:cTn id="31" dur="1" fill="hold">
                                          <p:stCondLst>
                                            <p:cond delay="0"/>
                                          </p:stCondLst>
                                        </p:cTn>
                                        <p:tgtEl>
                                          <p:spTgt spid="18"/>
                                        </p:tgtEl>
                                        <p:attrNameLst>
                                          <p:attrName>style.visibility</p:attrName>
                                        </p:attrNameLst>
                                      </p:cBhvr>
                                      <p:to>
                                        <p:strVal val="visible"/>
                                      </p:to>
                                    </p:set>
                                    <p:animEffect transition="in" filter="fade">
                                      <p:cBhvr>
                                        <p:cTn id="32" dur="500"/>
                                        <p:tgtEl>
                                          <p:spTgt spid="18"/>
                                        </p:tgtEl>
                                      </p:cBhvr>
                                    </p:animEffect>
                                  </p:childTnLst>
                                </p:cTn>
                              </p:par>
                              <p:par>
                                <p:cTn id="33" presetID="10" presetClass="entr" presetSubtype="0" fill="hold" grpId="0" nodeType="withEffect">
                                  <p:stCondLst>
                                    <p:cond delay="949"/>
                                  </p:stCondLst>
                                  <p:childTnLst>
                                    <p:set>
                                      <p:cBhvr>
                                        <p:cTn id="34" dur="1" fill="hold">
                                          <p:stCondLst>
                                            <p:cond delay="0"/>
                                          </p:stCondLst>
                                        </p:cTn>
                                        <p:tgtEl>
                                          <p:spTgt spid="14"/>
                                        </p:tgtEl>
                                        <p:attrNameLst>
                                          <p:attrName>style.visibility</p:attrName>
                                        </p:attrNameLst>
                                      </p:cBhvr>
                                      <p:to>
                                        <p:strVal val="visible"/>
                                      </p:to>
                                    </p:set>
                                    <p:animEffect transition="in" filter="fade">
                                      <p:cBhvr>
                                        <p:cTn id="35" dur="500"/>
                                        <p:tgtEl>
                                          <p:spTgt spid="14"/>
                                        </p:tgtEl>
                                      </p:cBhvr>
                                    </p:animEffect>
                                  </p:childTnLst>
                                </p:cTn>
                              </p:par>
                              <p:par>
                                <p:cTn id="36" presetID="10" presetClass="entr" presetSubtype="0" fill="hold" grpId="0" nodeType="withEffect">
                                  <p:stCondLst>
                                    <p:cond delay="145"/>
                                  </p:stCondLst>
                                  <p:childTnLst>
                                    <p:set>
                                      <p:cBhvr>
                                        <p:cTn id="37" dur="1" fill="hold">
                                          <p:stCondLst>
                                            <p:cond delay="0"/>
                                          </p:stCondLst>
                                        </p:cTn>
                                        <p:tgtEl>
                                          <p:spTgt spid="16"/>
                                        </p:tgtEl>
                                        <p:attrNameLst>
                                          <p:attrName>style.visibility</p:attrName>
                                        </p:attrNameLst>
                                      </p:cBhvr>
                                      <p:to>
                                        <p:strVal val="visible"/>
                                      </p:to>
                                    </p:set>
                                    <p:animEffect transition="in" filter="fade">
                                      <p:cBhvr>
                                        <p:cTn id="38" dur="500"/>
                                        <p:tgtEl>
                                          <p:spTgt spid="16"/>
                                        </p:tgtEl>
                                      </p:cBhvr>
                                    </p:animEffect>
                                  </p:childTnLst>
                                </p:cTn>
                              </p:par>
                              <p:par>
                                <p:cTn id="39" presetID="10" presetClass="entr" presetSubtype="0" fill="hold" grpId="0" nodeType="withEffect">
                                  <p:stCondLst>
                                    <p:cond delay="672"/>
                                  </p:stCondLst>
                                  <p:childTnLst>
                                    <p:set>
                                      <p:cBhvr>
                                        <p:cTn id="40" dur="1" fill="hold">
                                          <p:stCondLst>
                                            <p:cond delay="0"/>
                                          </p:stCondLst>
                                        </p:cTn>
                                        <p:tgtEl>
                                          <p:spTgt spid="13"/>
                                        </p:tgtEl>
                                        <p:attrNameLst>
                                          <p:attrName>style.visibility</p:attrName>
                                        </p:attrNameLst>
                                      </p:cBhvr>
                                      <p:to>
                                        <p:strVal val="visible"/>
                                      </p:to>
                                    </p:set>
                                    <p:animEffect transition="in" filter="fade">
                                      <p:cBhvr>
                                        <p:cTn id="41" dur="500"/>
                                        <p:tgtEl>
                                          <p:spTgt spid="13"/>
                                        </p:tgtEl>
                                      </p:cBhvr>
                                    </p:animEffect>
                                  </p:childTnLst>
                                </p:cTn>
                              </p:par>
                            </p:childTnLst>
                          </p:cTn>
                        </p:par>
                        <p:par>
                          <p:cTn id="42" fill="hold">
                            <p:stCondLst>
                              <p:cond delay="1959"/>
                            </p:stCondLst>
                            <p:childTnLst>
                              <p:par>
                                <p:cTn id="43" presetID="10" presetClass="entr" presetSubtype="0" fill="hold" grpId="0" nodeType="afterEffect">
                                  <p:stCondLst>
                                    <p:cond delay="959"/>
                                  </p:stCondLst>
                                  <p:childTnLst>
                                    <p:set>
                                      <p:cBhvr>
                                        <p:cTn id="44" dur="1" fill="hold">
                                          <p:stCondLst>
                                            <p:cond delay="0"/>
                                          </p:stCondLst>
                                        </p:cTn>
                                        <p:tgtEl>
                                          <p:spTgt spid="22"/>
                                        </p:tgtEl>
                                        <p:attrNameLst>
                                          <p:attrName>style.visibility</p:attrName>
                                        </p:attrNameLst>
                                      </p:cBhvr>
                                      <p:to>
                                        <p:strVal val="visible"/>
                                      </p:to>
                                    </p:set>
                                    <p:animEffect transition="in" filter="fade">
                                      <p:cBhvr>
                                        <p:cTn id="45" dur="500"/>
                                        <p:tgtEl>
                                          <p:spTgt spid="22"/>
                                        </p:tgtEl>
                                      </p:cBhvr>
                                    </p:animEffect>
                                  </p:childTnLst>
                                </p:cTn>
                              </p:par>
                            </p:childTnLst>
                          </p:cTn>
                        </p:par>
                        <p:par>
                          <p:cTn id="46" fill="hold">
                            <p:stCondLst>
                              <p:cond delay="3418"/>
                            </p:stCondLst>
                            <p:childTnLst>
                              <p:par>
                                <p:cTn id="47" presetID="10" presetClass="entr" presetSubtype="0" fill="hold" grpId="0" nodeType="afterEffect">
                                  <p:stCondLst>
                                    <p:cond delay="959"/>
                                  </p:stCondLst>
                                  <p:childTnLst>
                                    <p:set>
                                      <p:cBhvr>
                                        <p:cTn id="48" dur="1" fill="hold">
                                          <p:stCondLst>
                                            <p:cond delay="0"/>
                                          </p:stCondLst>
                                        </p:cTn>
                                        <p:tgtEl>
                                          <p:spTgt spid="23"/>
                                        </p:tgtEl>
                                        <p:attrNameLst>
                                          <p:attrName>style.visibility</p:attrName>
                                        </p:attrNameLst>
                                      </p:cBhvr>
                                      <p:to>
                                        <p:strVal val="visible"/>
                                      </p:to>
                                    </p:set>
                                    <p:animEffect transition="in" filter="fade">
                                      <p:cBhvr>
                                        <p:cTn id="49"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2" grpId="0" animBg="1"/>
      <p:bldP spid="13" grpId="0" animBg="1"/>
      <p:bldP spid="14" grpId="0" animBg="1"/>
      <p:bldP spid="15" grpId="0" animBg="1"/>
      <p:bldP spid="16" grpId="0" animBg="1"/>
      <p:bldP spid="17" grpId="0" animBg="1"/>
      <p:bldP spid="18" grpId="0" animBg="1"/>
      <p:bldP spid="19" grpId="0" animBg="1"/>
      <p:bldP spid="20" grpId="0"/>
      <p:bldP spid="21" grpId="0" animBg="1"/>
      <p:bldP spid="22" grpId="0"/>
      <p:bldP spid="2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0" y="228926"/>
            <a:ext cx="9144000" cy="582602"/>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1128969" y="320172"/>
            <a:ext cx="1210588" cy="400110"/>
          </a:xfrm>
          <a:prstGeom prst="rect">
            <a:avLst/>
          </a:prstGeom>
        </p:spPr>
        <p:txBody>
          <a:bodyPr wrap="none">
            <a:spAutoFit/>
          </a:bodyPr>
          <a:lstStyle/>
          <a:p>
            <a:r>
              <a:rPr lang="zh-CN" altLang="en-US" sz="2000" dirty="0">
                <a:solidFill>
                  <a:schemeClr val="bg1"/>
                </a:solidFill>
                <a:latin typeface="微软雅黑" pitchFamily="34" charset="-122"/>
                <a:ea typeface="微软雅黑" pitchFamily="34" charset="-122"/>
              </a:rPr>
              <a:t>阶段回顾</a:t>
            </a:r>
            <a:endParaRPr lang="zh-CN" altLang="en-US" sz="2000" dirty="0">
              <a:solidFill>
                <a:schemeClr val="bg1"/>
              </a:solidFill>
              <a:latin typeface="微软雅黑" pitchFamily="34" charset="-122"/>
              <a:ea typeface="微软雅黑" pitchFamily="34" charset="-122"/>
            </a:endParaRPr>
          </a:p>
        </p:txBody>
      </p:sp>
      <p:sp>
        <p:nvSpPr>
          <p:cNvPr id="7" name="泪滴形 6"/>
          <p:cNvSpPr/>
          <p:nvPr/>
        </p:nvSpPr>
        <p:spPr>
          <a:xfrm>
            <a:off x="287524" y="267494"/>
            <a:ext cx="504056" cy="504056"/>
          </a:xfrm>
          <a:prstGeom prst="teardrop">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319324" y="280194"/>
            <a:ext cx="809645" cy="400110"/>
          </a:xfrm>
          <a:prstGeom prst="rect">
            <a:avLst/>
          </a:prstGeom>
        </p:spPr>
        <p:txBody>
          <a:bodyPr wrap="none">
            <a:spAutoFit/>
          </a:bodyPr>
          <a:lstStyle/>
          <a:p>
            <a:pPr lvl="0" algn="ctr" defTabSz="914400"/>
            <a:r>
              <a:rPr lang="en-US" altLang="zh-CN" sz="2000" b="1" dirty="0" smtClean="0">
                <a:solidFill>
                  <a:schemeClr val="bg1"/>
                </a:solidFill>
              </a:rPr>
              <a:t>Part 1</a:t>
            </a:r>
            <a:endParaRPr lang="zh-CN" altLang="en-US" sz="2000" b="1" dirty="0">
              <a:solidFill>
                <a:schemeClr val="bg1"/>
              </a:solidFill>
            </a:endParaRPr>
          </a:p>
        </p:txBody>
      </p:sp>
      <p:grpSp>
        <p:nvGrpSpPr>
          <p:cNvPr id="53" name="组合 15"/>
          <p:cNvGrpSpPr>
            <a:grpSpLocks/>
          </p:cNvGrpSpPr>
          <p:nvPr/>
        </p:nvGrpSpPr>
        <p:grpSpPr bwMode="auto">
          <a:xfrm flipH="1">
            <a:off x="7308304" y="95438"/>
            <a:ext cx="1850380" cy="835254"/>
            <a:chOff x="642910" y="357170"/>
            <a:chExt cx="1762153" cy="428643"/>
          </a:xfrm>
        </p:grpSpPr>
        <p:sp>
          <p:nvSpPr>
            <p:cNvPr id="54" name="任意多边形 53"/>
            <p:cNvSpPr/>
            <p:nvPr/>
          </p:nvSpPr>
          <p:spPr>
            <a:xfrm>
              <a:off x="2071683" y="714373"/>
              <a:ext cx="333380" cy="71440"/>
            </a:xfrm>
            <a:custGeom>
              <a:avLst/>
              <a:gdLst>
                <a:gd name="connsiteX0" fmla="*/ 0 w 333375"/>
                <a:gd name="connsiteY0" fmla="*/ 0 h 71438"/>
                <a:gd name="connsiteX1" fmla="*/ 0 w 333375"/>
                <a:gd name="connsiteY1" fmla="*/ 71438 h 71438"/>
                <a:gd name="connsiteX2" fmla="*/ 333375 w 333375"/>
                <a:gd name="connsiteY2" fmla="*/ 9525 h 71438"/>
                <a:gd name="connsiteX3" fmla="*/ 0 w 333375"/>
                <a:gd name="connsiteY3" fmla="*/ 0 h 71438"/>
              </a:gdLst>
              <a:ahLst/>
              <a:cxnLst>
                <a:cxn ang="0">
                  <a:pos x="connsiteX0" y="connsiteY0"/>
                </a:cxn>
                <a:cxn ang="0">
                  <a:pos x="connsiteX1" y="connsiteY1"/>
                </a:cxn>
                <a:cxn ang="0">
                  <a:pos x="connsiteX2" y="connsiteY2"/>
                </a:cxn>
                <a:cxn ang="0">
                  <a:pos x="connsiteX3" y="connsiteY3"/>
                </a:cxn>
              </a:cxnLst>
              <a:rect l="l" t="t" r="r" b="b"/>
              <a:pathLst>
                <a:path w="333375" h="71438">
                  <a:moveTo>
                    <a:pt x="0" y="0"/>
                  </a:moveTo>
                  <a:lnTo>
                    <a:pt x="0" y="71438"/>
                  </a:lnTo>
                  <a:lnTo>
                    <a:pt x="333375" y="9525"/>
                  </a:lnTo>
                  <a:lnTo>
                    <a:pt x="0" y="0"/>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p:cNvSpPr/>
            <p:nvPr/>
          </p:nvSpPr>
          <p:spPr>
            <a:xfrm>
              <a:off x="642910" y="357170"/>
              <a:ext cx="1428773" cy="428643"/>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任意多边形 55"/>
            <p:cNvSpPr/>
            <p:nvPr/>
          </p:nvSpPr>
          <p:spPr>
            <a:xfrm>
              <a:off x="2071683" y="357170"/>
              <a:ext cx="314330" cy="61916"/>
            </a:xfrm>
            <a:custGeom>
              <a:avLst/>
              <a:gdLst>
                <a:gd name="connsiteX0" fmla="*/ 0 w 314325"/>
                <a:gd name="connsiteY0" fmla="*/ 61912 h 61912"/>
                <a:gd name="connsiteX1" fmla="*/ 0 w 314325"/>
                <a:gd name="connsiteY1" fmla="*/ 0 h 61912"/>
                <a:gd name="connsiteX2" fmla="*/ 314325 w 314325"/>
                <a:gd name="connsiteY2" fmla="*/ 61912 h 61912"/>
                <a:gd name="connsiteX3" fmla="*/ 0 w 314325"/>
                <a:gd name="connsiteY3" fmla="*/ 61912 h 61912"/>
              </a:gdLst>
              <a:ahLst/>
              <a:cxnLst>
                <a:cxn ang="0">
                  <a:pos x="connsiteX0" y="connsiteY0"/>
                </a:cxn>
                <a:cxn ang="0">
                  <a:pos x="connsiteX1" y="connsiteY1"/>
                </a:cxn>
                <a:cxn ang="0">
                  <a:pos x="connsiteX2" y="connsiteY2"/>
                </a:cxn>
                <a:cxn ang="0">
                  <a:pos x="connsiteX3" y="connsiteY3"/>
                </a:cxn>
              </a:cxnLst>
              <a:rect l="l" t="t" r="r" b="b"/>
              <a:pathLst>
                <a:path w="314325" h="61912">
                  <a:moveTo>
                    <a:pt x="0" y="61912"/>
                  </a:moveTo>
                  <a:lnTo>
                    <a:pt x="0" y="0"/>
                  </a:lnTo>
                  <a:lnTo>
                    <a:pt x="314325" y="61912"/>
                  </a:lnTo>
                  <a:lnTo>
                    <a:pt x="0" y="61912"/>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 name="组合 5"/>
          <p:cNvGrpSpPr/>
          <p:nvPr/>
        </p:nvGrpSpPr>
        <p:grpSpPr>
          <a:xfrm>
            <a:off x="280744" y="1059582"/>
            <a:ext cx="1815567" cy="576064"/>
            <a:chOff x="1128969" y="3163443"/>
            <a:chExt cx="1815567" cy="576064"/>
          </a:xfrm>
        </p:grpSpPr>
        <p:sp>
          <p:nvSpPr>
            <p:cNvPr id="29" name="椭圆 28"/>
            <p:cNvSpPr/>
            <p:nvPr/>
          </p:nvSpPr>
          <p:spPr>
            <a:xfrm>
              <a:off x="1128969" y="3163443"/>
              <a:ext cx="576064" cy="576064"/>
            </a:xfrm>
            <a:prstGeom prst="ellipse">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latin typeface="Impact" pitchFamily="34" charset="0"/>
                </a:rPr>
                <a:t>05</a:t>
              </a:r>
              <a:endParaRPr lang="zh-CN" altLang="en-US" sz="1600" dirty="0">
                <a:latin typeface="Impact" pitchFamily="34" charset="0"/>
              </a:endParaRPr>
            </a:p>
          </p:txBody>
        </p:sp>
        <p:sp>
          <p:nvSpPr>
            <p:cNvPr id="33" name="TextBox 32"/>
            <p:cNvSpPr txBox="1"/>
            <p:nvPr/>
          </p:nvSpPr>
          <p:spPr>
            <a:xfrm>
              <a:off x="1682652" y="3297587"/>
              <a:ext cx="1261884" cy="307777"/>
            </a:xfrm>
            <a:prstGeom prst="rect">
              <a:avLst/>
            </a:prstGeom>
            <a:noFill/>
          </p:spPr>
          <p:txBody>
            <a:bodyPr wrap="none" rtlCol="0">
              <a:spAutoFit/>
            </a:bodyPr>
            <a:lstStyle/>
            <a:p>
              <a:r>
                <a:rPr lang="zh-CN" altLang="en-US" dirty="0" smtClean="0">
                  <a:solidFill>
                    <a:schemeClr val="bg1"/>
                  </a:solidFill>
                  <a:latin typeface="+mj-lt"/>
                  <a:ea typeface="FZLanTingHeiS-EL-GB"/>
                </a:rPr>
                <a:t>项目小组会议</a:t>
              </a:r>
              <a:endParaRPr lang="zh-CN" altLang="en-US" dirty="0">
                <a:solidFill>
                  <a:schemeClr val="bg1"/>
                </a:solidFill>
                <a:latin typeface="+mj-lt"/>
                <a:ea typeface="FZLanTingHeiS-EL-GB"/>
              </a:endParaRPr>
            </a:p>
          </p:txBody>
        </p:sp>
      </p:grpSp>
      <p:pic>
        <p:nvPicPr>
          <p:cNvPr id="205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0089" y="1040874"/>
            <a:ext cx="1771650" cy="4086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91739" y="848990"/>
            <a:ext cx="1581150" cy="178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6"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20089" y="848990"/>
            <a:ext cx="1771650" cy="209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1" name="TextBox 20"/>
          <p:cNvSpPr txBox="1"/>
          <p:nvPr/>
        </p:nvSpPr>
        <p:spPr>
          <a:xfrm>
            <a:off x="5544922" y="861088"/>
            <a:ext cx="1948420" cy="3046988"/>
          </a:xfrm>
          <a:prstGeom prst="rect">
            <a:avLst/>
          </a:prstGeom>
          <a:noFill/>
        </p:spPr>
        <p:txBody>
          <a:bodyPr wrap="square" rtlCol="0">
            <a:spAutoFit/>
          </a:bodyPr>
          <a:lstStyle/>
          <a:p>
            <a:r>
              <a:rPr lang="zh-CN" altLang="en-US" sz="1600" b="1" dirty="0" smtClean="0">
                <a:solidFill>
                  <a:schemeClr val="bg1"/>
                </a:solidFill>
              </a:rPr>
              <a:t>于</a:t>
            </a:r>
            <a:r>
              <a:rPr lang="en-US" altLang="zh-CN" sz="1600" b="1" dirty="0" smtClean="0">
                <a:solidFill>
                  <a:schemeClr val="bg1"/>
                </a:solidFill>
              </a:rPr>
              <a:t>9.29</a:t>
            </a:r>
            <a:r>
              <a:rPr lang="zh-CN" altLang="en-US" sz="1600" b="1" dirty="0" smtClean="0">
                <a:solidFill>
                  <a:schemeClr val="bg1"/>
                </a:solidFill>
              </a:rPr>
              <a:t>日开始，本小组将每周一及周四晚</a:t>
            </a:r>
            <a:r>
              <a:rPr lang="en-US" altLang="zh-CN" sz="1600" b="1" dirty="0" smtClean="0">
                <a:solidFill>
                  <a:schemeClr val="bg1"/>
                </a:solidFill>
              </a:rPr>
              <a:t>8</a:t>
            </a:r>
            <a:r>
              <a:rPr lang="zh-CN" altLang="en-US" sz="1600" b="1" dirty="0" smtClean="0">
                <a:solidFill>
                  <a:schemeClr val="bg1"/>
                </a:solidFill>
              </a:rPr>
              <a:t>点定位小组例会时间，除第一次有组员因搬迁</a:t>
            </a:r>
            <a:r>
              <a:rPr lang="zh-CN" altLang="en-US" sz="1600" b="1" dirty="0">
                <a:solidFill>
                  <a:schemeClr val="bg1"/>
                </a:solidFill>
              </a:rPr>
              <a:t>请假</a:t>
            </a:r>
            <a:r>
              <a:rPr lang="zh-CN" altLang="en-US" sz="1600" b="1" dirty="0" smtClean="0">
                <a:solidFill>
                  <a:schemeClr val="bg1"/>
                </a:solidFill>
              </a:rPr>
              <a:t>外，每次</a:t>
            </a:r>
            <a:r>
              <a:rPr lang="zh-CN" altLang="en-US" sz="1600" b="1" dirty="0">
                <a:solidFill>
                  <a:schemeClr val="bg1"/>
                </a:solidFill>
              </a:rPr>
              <a:t>例会全员到齐</a:t>
            </a:r>
            <a:r>
              <a:rPr lang="zh-CN" altLang="en-US" sz="1600" b="1" dirty="0" smtClean="0">
                <a:solidFill>
                  <a:schemeClr val="bg1"/>
                </a:solidFill>
              </a:rPr>
              <a:t>，并附有录音。</a:t>
            </a:r>
            <a:endParaRPr lang="en-US" altLang="zh-CN" sz="1600" b="1" dirty="0" smtClean="0">
              <a:solidFill>
                <a:schemeClr val="bg1"/>
              </a:solidFill>
            </a:endParaRPr>
          </a:p>
          <a:p>
            <a:r>
              <a:rPr lang="zh-CN" altLang="en-US" sz="1600" b="1" dirty="0" smtClean="0">
                <a:solidFill>
                  <a:schemeClr val="bg1"/>
                </a:solidFill>
              </a:rPr>
              <a:t>会议记录内容包括</a:t>
            </a:r>
            <a:endParaRPr lang="en-US" altLang="zh-CN" sz="1600" b="1" dirty="0" smtClean="0">
              <a:solidFill>
                <a:schemeClr val="bg1"/>
              </a:solidFill>
            </a:endParaRPr>
          </a:p>
          <a:p>
            <a:r>
              <a:rPr lang="zh-CN" altLang="en-US" sz="1600" b="1" dirty="0" smtClean="0">
                <a:solidFill>
                  <a:schemeClr val="bg1"/>
                </a:solidFill>
              </a:rPr>
              <a:t>上一次会议内容总结，本次会议内容以及接下来的内容分配。</a:t>
            </a:r>
            <a:endParaRPr lang="zh-CN" altLang="zh-CN" sz="1600" b="1" dirty="0">
              <a:solidFill>
                <a:schemeClr val="bg1"/>
              </a:solidFill>
            </a:endParaRPr>
          </a:p>
        </p:txBody>
      </p:sp>
      <p:pic>
        <p:nvPicPr>
          <p:cNvPr id="205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72889" y="257124"/>
            <a:ext cx="3460750" cy="4597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408780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nodeType="withEffect">
                                  <p:stCondLst>
                                    <p:cond delay="200"/>
                                  </p:stCondLst>
                                  <p:childTnLst>
                                    <p:set>
                                      <p:cBhvr>
                                        <p:cTn id="6" dur="1" fill="hold">
                                          <p:stCondLst>
                                            <p:cond delay="0"/>
                                          </p:stCondLst>
                                        </p:cTn>
                                        <p:tgtEl>
                                          <p:spTgt spid="6"/>
                                        </p:tgtEl>
                                        <p:attrNameLst>
                                          <p:attrName>style.visibility</p:attrName>
                                        </p:attrNameLst>
                                      </p:cBhvr>
                                      <p:to>
                                        <p:strVal val="visible"/>
                                      </p:to>
                                    </p:set>
                                    <p:anim calcmode="lin" valueType="num">
                                      <p:cBhvr>
                                        <p:cTn id="7" dur="1000" fill="hold"/>
                                        <p:tgtEl>
                                          <p:spTgt spid="6"/>
                                        </p:tgtEl>
                                        <p:attrNameLst>
                                          <p:attrName>ppt_w</p:attrName>
                                        </p:attrNameLst>
                                      </p:cBhvr>
                                      <p:tavLst>
                                        <p:tav tm="0">
                                          <p:val>
                                            <p:strVal val="#ppt_w+.3"/>
                                          </p:val>
                                        </p:tav>
                                        <p:tav tm="100000">
                                          <p:val>
                                            <p:strVal val="#ppt_w"/>
                                          </p:val>
                                        </p:tav>
                                      </p:tavLst>
                                    </p:anim>
                                    <p:anim calcmode="lin" valueType="num">
                                      <p:cBhvr>
                                        <p:cTn id="8" dur="1000" fill="hold"/>
                                        <p:tgtEl>
                                          <p:spTgt spid="6"/>
                                        </p:tgtEl>
                                        <p:attrNameLst>
                                          <p:attrName>ppt_h</p:attrName>
                                        </p:attrNameLst>
                                      </p:cBhvr>
                                      <p:tavLst>
                                        <p:tav tm="0">
                                          <p:val>
                                            <p:strVal val="#ppt_h"/>
                                          </p:val>
                                        </p:tav>
                                        <p:tav tm="100000">
                                          <p:val>
                                            <p:strVal val="#ppt_h"/>
                                          </p:val>
                                        </p:tav>
                                      </p:tavLst>
                                    </p:anim>
                                    <p:animEffect transition="in" filter="fade">
                                      <p:cBhvr>
                                        <p:cTn id="9" dur="1000"/>
                                        <p:tgtEl>
                                          <p:spTgt spid="6"/>
                                        </p:tgtEl>
                                      </p:cBhvr>
                                    </p:animEffect>
                                  </p:childTnLst>
                                </p:cTn>
                              </p:par>
                              <p:par>
                                <p:cTn id="10" presetID="10" presetClass="entr" presetSubtype="0" fill="hold" grpId="0" nodeType="withEffect">
                                  <p:stCondLst>
                                    <p:cond delay="25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500"/>
                                        <p:tgtEl>
                                          <p:spTgt spid="21"/>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0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0" y="228926"/>
            <a:ext cx="9144000" cy="582602"/>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1128969" y="320172"/>
            <a:ext cx="1210588" cy="400110"/>
          </a:xfrm>
          <a:prstGeom prst="rect">
            <a:avLst/>
          </a:prstGeom>
        </p:spPr>
        <p:txBody>
          <a:bodyPr wrap="none">
            <a:spAutoFit/>
          </a:bodyPr>
          <a:lstStyle/>
          <a:p>
            <a:r>
              <a:rPr lang="zh-CN" altLang="en-US" sz="2000" dirty="0">
                <a:solidFill>
                  <a:schemeClr val="bg1"/>
                </a:solidFill>
                <a:latin typeface="微软雅黑" pitchFamily="34" charset="-122"/>
                <a:ea typeface="微软雅黑" pitchFamily="34" charset="-122"/>
              </a:rPr>
              <a:t>阶段回顾</a:t>
            </a:r>
            <a:endParaRPr lang="zh-CN" altLang="en-US" sz="2000" dirty="0">
              <a:solidFill>
                <a:schemeClr val="bg1"/>
              </a:solidFill>
              <a:latin typeface="微软雅黑" pitchFamily="34" charset="-122"/>
              <a:ea typeface="微软雅黑" pitchFamily="34" charset="-122"/>
            </a:endParaRPr>
          </a:p>
        </p:txBody>
      </p:sp>
      <p:sp>
        <p:nvSpPr>
          <p:cNvPr id="7" name="泪滴形 6"/>
          <p:cNvSpPr/>
          <p:nvPr/>
        </p:nvSpPr>
        <p:spPr>
          <a:xfrm>
            <a:off x="287524" y="267494"/>
            <a:ext cx="504056" cy="504056"/>
          </a:xfrm>
          <a:prstGeom prst="teardrop">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319324" y="280194"/>
            <a:ext cx="809645" cy="400110"/>
          </a:xfrm>
          <a:prstGeom prst="rect">
            <a:avLst/>
          </a:prstGeom>
        </p:spPr>
        <p:txBody>
          <a:bodyPr wrap="none">
            <a:spAutoFit/>
          </a:bodyPr>
          <a:lstStyle/>
          <a:p>
            <a:pPr lvl="0" algn="ctr" defTabSz="914400"/>
            <a:r>
              <a:rPr lang="en-US" altLang="zh-CN" sz="2000" b="1" dirty="0" smtClean="0">
                <a:solidFill>
                  <a:schemeClr val="bg1"/>
                </a:solidFill>
              </a:rPr>
              <a:t>Part 1</a:t>
            </a:r>
            <a:endParaRPr lang="zh-CN" altLang="en-US" sz="2000" b="1" dirty="0">
              <a:solidFill>
                <a:schemeClr val="bg1"/>
              </a:solidFill>
            </a:endParaRPr>
          </a:p>
        </p:txBody>
      </p:sp>
      <p:grpSp>
        <p:nvGrpSpPr>
          <p:cNvPr id="53" name="组合 15"/>
          <p:cNvGrpSpPr>
            <a:grpSpLocks/>
          </p:cNvGrpSpPr>
          <p:nvPr/>
        </p:nvGrpSpPr>
        <p:grpSpPr bwMode="auto">
          <a:xfrm flipH="1">
            <a:off x="7308304" y="95438"/>
            <a:ext cx="1850380" cy="835254"/>
            <a:chOff x="642910" y="357170"/>
            <a:chExt cx="1762153" cy="428643"/>
          </a:xfrm>
        </p:grpSpPr>
        <p:sp>
          <p:nvSpPr>
            <p:cNvPr id="54" name="任意多边形 53"/>
            <p:cNvSpPr/>
            <p:nvPr/>
          </p:nvSpPr>
          <p:spPr>
            <a:xfrm>
              <a:off x="2071683" y="714373"/>
              <a:ext cx="333380" cy="71440"/>
            </a:xfrm>
            <a:custGeom>
              <a:avLst/>
              <a:gdLst>
                <a:gd name="connsiteX0" fmla="*/ 0 w 333375"/>
                <a:gd name="connsiteY0" fmla="*/ 0 h 71438"/>
                <a:gd name="connsiteX1" fmla="*/ 0 w 333375"/>
                <a:gd name="connsiteY1" fmla="*/ 71438 h 71438"/>
                <a:gd name="connsiteX2" fmla="*/ 333375 w 333375"/>
                <a:gd name="connsiteY2" fmla="*/ 9525 h 71438"/>
                <a:gd name="connsiteX3" fmla="*/ 0 w 333375"/>
                <a:gd name="connsiteY3" fmla="*/ 0 h 71438"/>
              </a:gdLst>
              <a:ahLst/>
              <a:cxnLst>
                <a:cxn ang="0">
                  <a:pos x="connsiteX0" y="connsiteY0"/>
                </a:cxn>
                <a:cxn ang="0">
                  <a:pos x="connsiteX1" y="connsiteY1"/>
                </a:cxn>
                <a:cxn ang="0">
                  <a:pos x="connsiteX2" y="connsiteY2"/>
                </a:cxn>
                <a:cxn ang="0">
                  <a:pos x="connsiteX3" y="connsiteY3"/>
                </a:cxn>
              </a:cxnLst>
              <a:rect l="l" t="t" r="r" b="b"/>
              <a:pathLst>
                <a:path w="333375" h="71438">
                  <a:moveTo>
                    <a:pt x="0" y="0"/>
                  </a:moveTo>
                  <a:lnTo>
                    <a:pt x="0" y="71438"/>
                  </a:lnTo>
                  <a:lnTo>
                    <a:pt x="333375" y="9525"/>
                  </a:lnTo>
                  <a:lnTo>
                    <a:pt x="0" y="0"/>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p:cNvSpPr/>
            <p:nvPr/>
          </p:nvSpPr>
          <p:spPr>
            <a:xfrm>
              <a:off x="642910" y="357170"/>
              <a:ext cx="1428773" cy="428643"/>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任意多边形 55"/>
            <p:cNvSpPr/>
            <p:nvPr/>
          </p:nvSpPr>
          <p:spPr>
            <a:xfrm>
              <a:off x="2071683" y="357170"/>
              <a:ext cx="314330" cy="61916"/>
            </a:xfrm>
            <a:custGeom>
              <a:avLst/>
              <a:gdLst>
                <a:gd name="connsiteX0" fmla="*/ 0 w 314325"/>
                <a:gd name="connsiteY0" fmla="*/ 61912 h 61912"/>
                <a:gd name="connsiteX1" fmla="*/ 0 w 314325"/>
                <a:gd name="connsiteY1" fmla="*/ 0 h 61912"/>
                <a:gd name="connsiteX2" fmla="*/ 314325 w 314325"/>
                <a:gd name="connsiteY2" fmla="*/ 61912 h 61912"/>
                <a:gd name="connsiteX3" fmla="*/ 0 w 314325"/>
                <a:gd name="connsiteY3" fmla="*/ 61912 h 61912"/>
              </a:gdLst>
              <a:ahLst/>
              <a:cxnLst>
                <a:cxn ang="0">
                  <a:pos x="connsiteX0" y="connsiteY0"/>
                </a:cxn>
                <a:cxn ang="0">
                  <a:pos x="connsiteX1" y="connsiteY1"/>
                </a:cxn>
                <a:cxn ang="0">
                  <a:pos x="connsiteX2" y="connsiteY2"/>
                </a:cxn>
                <a:cxn ang="0">
                  <a:pos x="connsiteX3" y="connsiteY3"/>
                </a:cxn>
              </a:cxnLst>
              <a:rect l="l" t="t" r="r" b="b"/>
              <a:pathLst>
                <a:path w="314325" h="61912">
                  <a:moveTo>
                    <a:pt x="0" y="61912"/>
                  </a:moveTo>
                  <a:lnTo>
                    <a:pt x="0" y="0"/>
                  </a:lnTo>
                  <a:lnTo>
                    <a:pt x="314325" y="61912"/>
                  </a:lnTo>
                  <a:lnTo>
                    <a:pt x="0" y="61912"/>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 name="组合 5"/>
          <p:cNvGrpSpPr/>
          <p:nvPr/>
        </p:nvGrpSpPr>
        <p:grpSpPr>
          <a:xfrm>
            <a:off x="280744" y="1059582"/>
            <a:ext cx="1995103" cy="576064"/>
            <a:chOff x="1128969" y="3163443"/>
            <a:chExt cx="1995103" cy="576064"/>
          </a:xfrm>
        </p:grpSpPr>
        <p:sp>
          <p:nvSpPr>
            <p:cNvPr id="29" name="椭圆 28"/>
            <p:cNvSpPr/>
            <p:nvPr/>
          </p:nvSpPr>
          <p:spPr>
            <a:xfrm>
              <a:off x="1128969" y="3163443"/>
              <a:ext cx="576064" cy="576064"/>
            </a:xfrm>
            <a:prstGeom prst="ellipse">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latin typeface="Impact" pitchFamily="34" charset="0"/>
                </a:rPr>
                <a:t>06</a:t>
              </a:r>
              <a:endParaRPr lang="zh-CN" altLang="en-US" sz="1600" dirty="0">
                <a:latin typeface="Impact" pitchFamily="34" charset="0"/>
              </a:endParaRPr>
            </a:p>
          </p:txBody>
        </p:sp>
        <p:sp>
          <p:nvSpPr>
            <p:cNvPr id="33" name="TextBox 32"/>
            <p:cNvSpPr txBox="1"/>
            <p:nvPr/>
          </p:nvSpPr>
          <p:spPr>
            <a:xfrm>
              <a:off x="1682652" y="3297587"/>
              <a:ext cx="1441420" cy="307777"/>
            </a:xfrm>
            <a:prstGeom prst="rect">
              <a:avLst/>
            </a:prstGeom>
            <a:noFill/>
          </p:spPr>
          <p:txBody>
            <a:bodyPr wrap="none" rtlCol="0">
              <a:spAutoFit/>
            </a:bodyPr>
            <a:lstStyle/>
            <a:p>
              <a:r>
                <a:rPr lang="zh-CN" altLang="en-US" dirty="0" smtClean="0">
                  <a:solidFill>
                    <a:schemeClr val="bg1"/>
                  </a:solidFill>
                  <a:latin typeface="+mj-lt"/>
                  <a:ea typeface="FZLanTingHeiS-EL-GB"/>
                </a:rPr>
                <a:t>里程碑内部评审</a:t>
              </a:r>
              <a:endParaRPr lang="zh-CN" altLang="en-US" dirty="0">
                <a:solidFill>
                  <a:schemeClr val="bg1"/>
                </a:solidFill>
                <a:latin typeface="+mj-lt"/>
                <a:ea typeface="FZLanTingHeiS-EL-GB"/>
              </a:endParaRPr>
            </a:p>
          </p:txBody>
        </p:sp>
      </p:grpSp>
      <p:sp>
        <p:nvSpPr>
          <p:cNvPr id="14" name="TextBox 13"/>
          <p:cNvSpPr txBox="1"/>
          <p:nvPr/>
        </p:nvSpPr>
        <p:spPr>
          <a:xfrm>
            <a:off x="395536" y="2441452"/>
            <a:ext cx="5328592" cy="1077218"/>
          </a:xfrm>
          <a:prstGeom prst="rect">
            <a:avLst/>
          </a:prstGeom>
          <a:noFill/>
        </p:spPr>
        <p:txBody>
          <a:bodyPr wrap="square" rtlCol="0">
            <a:spAutoFit/>
          </a:bodyPr>
          <a:lstStyle/>
          <a:p>
            <a:r>
              <a:rPr lang="zh-CN" altLang="en-US" sz="1600" b="1" dirty="0" smtClean="0">
                <a:solidFill>
                  <a:schemeClr val="bg1"/>
                </a:solidFill>
              </a:rPr>
              <a:t>针对每一次的里程碑，需求工程计划及项目计划在小组会议中有记录，</a:t>
            </a:r>
            <a:r>
              <a:rPr lang="en-US" altLang="zh-CN" sz="1600" b="1" dirty="0" smtClean="0">
                <a:solidFill>
                  <a:schemeClr val="bg1"/>
                </a:solidFill>
              </a:rPr>
              <a:t>SRS</a:t>
            </a:r>
            <a:r>
              <a:rPr lang="zh-CN" altLang="en-US" sz="1600" b="1" dirty="0">
                <a:solidFill>
                  <a:schemeClr val="bg1"/>
                </a:solidFill>
              </a:rPr>
              <a:t>，</a:t>
            </a:r>
            <a:r>
              <a:rPr lang="zh-CN" altLang="en-US" sz="1600" b="1" dirty="0" smtClean="0">
                <a:solidFill>
                  <a:schemeClr val="bg1"/>
                </a:solidFill>
              </a:rPr>
              <a:t>需求变更以及项目收尾都有相应并附有评审记录，在内部评审过后，会及时的对想应部分做出修改及完善。</a:t>
            </a:r>
            <a:endParaRPr lang="zh-CN" altLang="zh-CN" sz="1600" b="1" dirty="0">
              <a:solidFill>
                <a:schemeClr val="bg1"/>
              </a:solidFill>
            </a:endParaRPr>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1746127"/>
            <a:ext cx="6781800" cy="695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11714" y="2441452"/>
            <a:ext cx="3131244" cy="24651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80390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nodeType="withEffect">
                                  <p:stCondLst>
                                    <p:cond delay="200"/>
                                  </p:stCondLst>
                                  <p:childTnLst>
                                    <p:set>
                                      <p:cBhvr>
                                        <p:cTn id="6" dur="1" fill="hold">
                                          <p:stCondLst>
                                            <p:cond delay="0"/>
                                          </p:stCondLst>
                                        </p:cTn>
                                        <p:tgtEl>
                                          <p:spTgt spid="6"/>
                                        </p:tgtEl>
                                        <p:attrNameLst>
                                          <p:attrName>style.visibility</p:attrName>
                                        </p:attrNameLst>
                                      </p:cBhvr>
                                      <p:to>
                                        <p:strVal val="visible"/>
                                      </p:to>
                                    </p:set>
                                    <p:anim calcmode="lin" valueType="num">
                                      <p:cBhvr>
                                        <p:cTn id="7" dur="1000" fill="hold"/>
                                        <p:tgtEl>
                                          <p:spTgt spid="6"/>
                                        </p:tgtEl>
                                        <p:attrNameLst>
                                          <p:attrName>ppt_w</p:attrName>
                                        </p:attrNameLst>
                                      </p:cBhvr>
                                      <p:tavLst>
                                        <p:tav tm="0">
                                          <p:val>
                                            <p:strVal val="#ppt_w+.3"/>
                                          </p:val>
                                        </p:tav>
                                        <p:tav tm="100000">
                                          <p:val>
                                            <p:strVal val="#ppt_w"/>
                                          </p:val>
                                        </p:tav>
                                      </p:tavLst>
                                    </p:anim>
                                    <p:anim calcmode="lin" valueType="num">
                                      <p:cBhvr>
                                        <p:cTn id="8" dur="1000" fill="hold"/>
                                        <p:tgtEl>
                                          <p:spTgt spid="6"/>
                                        </p:tgtEl>
                                        <p:attrNameLst>
                                          <p:attrName>ppt_h</p:attrName>
                                        </p:attrNameLst>
                                      </p:cBhvr>
                                      <p:tavLst>
                                        <p:tav tm="0">
                                          <p:val>
                                            <p:strVal val="#ppt_h"/>
                                          </p:val>
                                        </p:tav>
                                        <p:tav tm="100000">
                                          <p:val>
                                            <p:strVal val="#ppt_h"/>
                                          </p:val>
                                        </p:tav>
                                      </p:tavLst>
                                    </p:anim>
                                    <p:animEffect transition="in" filter="fade">
                                      <p:cBhvr>
                                        <p:cTn id="9" dur="1000"/>
                                        <p:tgtEl>
                                          <p:spTgt spid="6"/>
                                        </p:tgtEl>
                                      </p:cBhvr>
                                    </p:animEffect>
                                  </p:childTnLst>
                                </p:cTn>
                              </p:par>
                              <p:par>
                                <p:cTn id="10" presetID="10" presetClass="entr" presetSubtype="0" fill="hold" grpId="0" nodeType="withEffect">
                                  <p:stCondLst>
                                    <p:cond delay="25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074"/>
                                        </p:tgtEl>
                                        <p:attrNameLst>
                                          <p:attrName>style.visibility</p:attrName>
                                        </p:attrNameLst>
                                      </p:cBhvr>
                                      <p:to>
                                        <p:strVal val="visible"/>
                                      </p:to>
                                    </p:set>
                                    <p:animEffect transition="in" filter="fade">
                                      <p:cBhvr>
                                        <p:cTn id="17" dur="500"/>
                                        <p:tgtEl>
                                          <p:spTgt spid="30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0" y="228926"/>
            <a:ext cx="9144000" cy="582602"/>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1128969" y="320172"/>
            <a:ext cx="1210588" cy="400110"/>
          </a:xfrm>
          <a:prstGeom prst="rect">
            <a:avLst/>
          </a:prstGeom>
        </p:spPr>
        <p:txBody>
          <a:bodyPr wrap="none">
            <a:spAutoFit/>
          </a:bodyPr>
          <a:lstStyle/>
          <a:p>
            <a:r>
              <a:rPr lang="zh-CN" altLang="en-US" sz="2000" dirty="0">
                <a:solidFill>
                  <a:schemeClr val="bg1"/>
                </a:solidFill>
                <a:latin typeface="微软雅黑" pitchFamily="34" charset="-122"/>
                <a:ea typeface="微软雅黑" pitchFamily="34" charset="-122"/>
              </a:rPr>
              <a:t>阶段回顾</a:t>
            </a:r>
            <a:endParaRPr lang="zh-CN" altLang="en-US" sz="2000" dirty="0">
              <a:solidFill>
                <a:schemeClr val="bg1"/>
              </a:solidFill>
              <a:latin typeface="微软雅黑" pitchFamily="34" charset="-122"/>
              <a:ea typeface="微软雅黑" pitchFamily="34" charset="-122"/>
            </a:endParaRPr>
          </a:p>
        </p:txBody>
      </p:sp>
      <p:sp>
        <p:nvSpPr>
          <p:cNvPr id="7" name="泪滴形 6"/>
          <p:cNvSpPr/>
          <p:nvPr/>
        </p:nvSpPr>
        <p:spPr>
          <a:xfrm>
            <a:off x="287524" y="267494"/>
            <a:ext cx="504056" cy="504056"/>
          </a:xfrm>
          <a:prstGeom prst="teardrop">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319324" y="280194"/>
            <a:ext cx="809645" cy="400110"/>
          </a:xfrm>
          <a:prstGeom prst="rect">
            <a:avLst/>
          </a:prstGeom>
        </p:spPr>
        <p:txBody>
          <a:bodyPr wrap="none">
            <a:spAutoFit/>
          </a:bodyPr>
          <a:lstStyle/>
          <a:p>
            <a:pPr lvl="0" algn="ctr" defTabSz="914400"/>
            <a:r>
              <a:rPr lang="en-US" altLang="zh-CN" sz="2000" b="1" dirty="0" smtClean="0">
                <a:solidFill>
                  <a:schemeClr val="bg1"/>
                </a:solidFill>
              </a:rPr>
              <a:t>Part 1</a:t>
            </a:r>
            <a:endParaRPr lang="zh-CN" altLang="en-US" sz="2000" b="1" dirty="0">
              <a:solidFill>
                <a:schemeClr val="bg1"/>
              </a:solidFill>
            </a:endParaRPr>
          </a:p>
        </p:txBody>
      </p:sp>
      <p:grpSp>
        <p:nvGrpSpPr>
          <p:cNvPr id="53" name="组合 15"/>
          <p:cNvGrpSpPr>
            <a:grpSpLocks/>
          </p:cNvGrpSpPr>
          <p:nvPr/>
        </p:nvGrpSpPr>
        <p:grpSpPr bwMode="auto">
          <a:xfrm flipH="1">
            <a:off x="7308304" y="95438"/>
            <a:ext cx="1850380" cy="835254"/>
            <a:chOff x="642910" y="357170"/>
            <a:chExt cx="1762153" cy="428643"/>
          </a:xfrm>
        </p:grpSpPr>
        <p:sp>
          <p:nvSpPr>
            <p:cNvPr id="54" name="任意多边形 53"/>
            <p:cNvSpPr/>
            <p:nvPr/>
          </p:nvSpPr>
          <p:spPr>
            <a:xfrm>
              <a:off x="2071683" y="714373"/>
              <a:ext cx="333380" cy="71440"/>
            </a:xfrm>
            <a:custGeom>
              <a:avLst/>
              <a:gdLst>
                <a:gd name="connsiteX0" fmla="*/ 0 w 333375"/>
                <a:gd name="connsiteY0" fmla="*/ 0 h 71438"/>
                <a:gd name="connsiteX1" fmla="*/ 0 w 333375"/>
                <a:gd name="connsiteY1" fmla="*/ 71438 h 71438"/>
                <a:gd name="connsiteX2" fmla="*/ 333375 w 333375"/>
                <a:gd name="connsiteY2" fmla="*/ 9525 h 71438"/>
                <a:gd name="connsiteX3" fmla="*/ 0 w 333375"/>
                <a:gd name="connsiteY3" fmla="*/ 0 h 71438"/>
              </a:gdLst>
              <a:ahLst/>
              <a:cxnLst>
                <a:cxn ang="0">
                  <a:pos x="connsiteX0" y="connsiteY0"/>
                </a:cxn>
                <a:cxn ang="0">
                  <a:pos x="connsiteX1" y="connsiteY1"/>
                </a:cxn>
                <a:cxn ang="0">
                  <a:pos x="connsiteX2" y="connsiteY2"/>
                </a:cxn>
                <a:cxn ang="0">
                  <a:pos x="connsiteX3" y="connsiteY3"/>
                </a:cxn>
              </a:cxnLst>
              <a:rect l="l" t="t" r="r" b="b"/>
              <a:pathLst>
                <a:path w="333375" h="71438">
                  <a:moveTo>
                    <a:pt x="0" y="0"/>
                  </a:moveTo>
                  <a:lnTo>
                    <a:pt x="0" y="71438"/>
                  </a:lnTo>
                  <a:lnTo>
                    <a:pt x="333375" y="9525"/>
                  </a:lnTo>
                  <a:lnTo>
                    <a:pt x="0" y="0"/>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p:cNvSpPr/>
            <p:nvPr/>
          </p:nvSpPr>
          <p:spPr>
            <a:xfrm>
              <a:off x="642910" y="357170"/>
              <a:ext cx="1428773" cy="428643"/>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任意多边形 55"/>
            <p:cNvSpPr/>
            <p:nvPr/>
          </p:nvSpPr>
          <p:spPr>
            <a:xfrm>
              <a:off x="2071683" y="357170"/>
              <a:ext cx="314330" cy="61916"/>
            </a:xfrm>
            <a:custGeom>
              <a:avLst/>
              <a:gdLst>
                <a:gd name="connsiteX0" fmla="*/ 0 w 314325"/>
                <a:gd name="connsiteY0" fmla="*/ 61912 h 61912"/>
                <a:gd name="connsiteX1" fmla="*/ 0 w 314325"/>
                <a:gd name="connsiteY1" fmla="*/ 0 h 61912"/>
                <a:gd name="connsiteX2" fmla="*/ 314325 w 314325"/>
                <a:gd name="connsiteY2" fmla="*/ 61912 h 61912"/>
                <a:gd name="connsiteX3" fmla="*/ 0 w 314325"/>
                <a:gd name="connsiteY3" fmla="*/ 61912 h 61912"/>
              </a:gdLst>
              <a:ahLst/>
              <a:cxnLst>
                <a:cxn ang="0">
                  <a:pos x="connsiteX0" y="connsiteY0"/>
                </a:cxn>
                <a:cxn ang="0">
                  <a:pos x="connsiteX1" y="connsiteY1"/>
                </a:cxn>
                <a:cxn ang="0">
                  <a:pos x="connsiteX2" y="connsiteY2"/>
                </a:cxn>
                <a:cxn ang="0">
                  <a:pos x="connsiteX3" y="connsiteY3"/>
                </a:cxn>
              </a:cxnLst>
              <a:rect l="l" t="t" r="r" b="b"/>
              <a:pathLst>
                <a:path w="314325" h="61912">
                  <a:moveTo>
                    <a:pt x="0" y="61912"/>
                  </a:moveTo>
                  <a:lnTo>
                    <a:pt x="0" y="0"/>
                  </a:lnTo>
                  <a:lnTo>
                    <a:pt x="314325" y="61912"/>
                  </a:lnTo>
                  <a:lnTo>
                    <a:pt x="0" y="61912"/>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 name="组合 5"/>
          <p:cNvGrpSpPr/>
          <p:nvPr/>
        </p:nvGrpSpPr>
        <p:grpSpPr>
          <a:xfrm>
            <a:off x="280744" y="1059582"/>
            <a:ext cx="1815567" cy="576064"/>
            <a:chOff x="1128969" y="3163443"/>
            <a:chExt cx="1815567" cy="576064"/>
          </a:xfrm>
        </p:grpSpPr>
        <p:sp>
          <p:nvSpPr>
            <p:cNvPr id="29" name="椭圆 28"/>
            <p:cNvSpPr/>
            <p:nvPr/>
          </p:nvSpPr>
          <p:spPr>
            <a:xfrm>
              <a:off x="1128969" y="3163443"/>
              <a:ext cx="576064" cy="576064"/>
            </a:xfrm>
            <a:prstGeom prst="ellipse">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latin typeface="Impact" pitchFamily="34" charset="0"/>
                </a:rPr>
                <a:t>07</a:t>
              </a:r>
              <a:endParaRPr lang="zh-CN" altLang="en-US" sz="1600" dirty="0">
                <a:latin typeface="Impact" pitchFamily="34" charset="0"/>
              </a:endParaRPr>
            </a:p>
          </p:txBody>
        </p:sp>
        <p:sp>
          <p:nvSpPr>
            <p:cNvPr id="33" name="TextBox 32"/>
            <p:cNvSpPr txBox="1"/>
            <p:nvPr/>
          </p:nvSpPr>
          <p:spPr>
            <a:xfrm>
              <a:off x="1682652" y="3297587"/>
              <a:ext cx="1261884" cy="307777"/>
            </a:xfrm>
            <a:prstGeom prst="rect">
              <a:avLst/>
            </a:prstGeom>
            <a:noFill/>
          </p:spPr>
          <p:txBody>
            <a:bodyPr wrap="none" rtlCol="0">
              <a:spAutoFit/>
            </a:bodyPr>
            <a:lstStyle/>
            <a:p>
              <a:r>
                <a:rPr lang="zh-CN" altLang="en-US" dirty="0" smtClean="0">
                  <a:solidFill>
                    <a:schemeClr val="bg1"/>
                  </a:solidFill>
                  <a:latin typeface="+mj-lt"/>
                  <a:ea typeface="FZLanTingHeiS-EL-GB"/>
                </a:rPr>
                <a:t>配置管理工具</a:t>
              </a:r>
              <a:endParaRPr lang="zh-CN" altLang="en-US" dirty="0">
                <a:solidFill>
                  <a:schemeClr val="bg1"/>
                </a:solidFill>
                <a:latin typeface="+mj-lt"/>
                <a:ea typeface="FZLanTingHeiS-EL-GB"/>
              </a:endParaRPr>
            </a:p>
          </p:txBody>
        </p:sp>
      </p:grpSp>
      <p:sp>
        <p:nvSpPr>
          <p:cNvPr id="15" name="TextBox 14"/>
          <p:cNvSpPr txBox="1"/>
          <p:nvPr/>
        </p:nvSpPr>
        <p:spPr>
          <a:xfrm>
            <a:off x="856808" y="1626506"/>
            <a:ext cx="4189902" cy="1323439"/>
          </a:xfrm>
          <a:prstGeom prst="rect">
            <a:avLst/>
          </a:prstGeom>
          <a:noFill/>
        </p:spPr>
        <p:txBody>
          <a:bodyPr wrap="square" rtlCol="0">
            <a:spAutoFit/>
          </a:bodyPr>
          <a:lstStyle/>
          <a:p>
            <a:r>
              <a:rPr lang="zh-CN" altLang="en-US" sz="1600" b="1" dirty="0" smtClean="0">
                <a:solidFill>
                  <a:schemeClr val="bg1"/>
                </a:solidFill>
              </a:rPr>
              <a:t>本小组采用</a:t>
            </a:r>
            <a:r>
              <a:rPr lang="en-US" altLang="zh-CN" sz="1600" b="1" dirty="0" smtClean="0">
                <a:solidFill>
                  <a:schemeClr val="bg1"/>
                </a:solidFill>
              </a:rPr>
              <a:t>GIT HUB</a:t>
            </a:r>
            <a:r>
              <a:rPr lang="zh-CN" altLang="en-US" sz="1600" b="1" dirty="0" smtClean="0">
                <a:solidFill>
                  <a:schemeClr val="bg1"/>
                </a:solidFill>
              </a:rPr>
              <a:t>对文档进行版本管理，效果非常明显，我们为每一个组员开辟了其工作空间，每一份文件都有相应的存储空间，并能保留更新之前的版本，可以追溯历史，新文档更新，旧文档不会丢失</a:t>
            </a:r>
            <a:endParaRPr lang="zh-CN" altLang="zh-CN" sz="1600" b="1" dirty="0">
              <a:solidFill>
                <a:schemeClr val="bg1"/>
              </a:solidFill>
            </a:endParaRPr>
          </a:p>
        </p:txBody>
      </p:sp>
      <p:pic>
        <p:nvPicPr>
          <p:cNvPr id="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46710" y="2067694"/>
            <a:ext cx="4111974" cy="30243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6808" y="2949945"/>
            <a:ext cx="2809875" cy="152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378680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nodeType="withEffect">
                                  <p:stCondLst>
                                    <p:cond delay="200"/>
                                  </p:stCondLst>
                                  <p:childTnLst>
                                    <p:set>
                                      <p:cBhvr>
                                        <p:cTn id="6" dur="1" fill="hold">
                                          <p:stCondLst>
                                            <p:cond delay="0"/>
                                          </p:stCondLst>
                                        </p:cTn>
                                        <p:tgtEl>
                                          <p:spTgt spid="6"/>
                                        </p:tgtEl>
                                        <p:attrNameLst>
                                          <p:attrName>style.visibility</p:attrName>
                                        </p:attrNameLst>
                                      </p:cBhvr>
                                      <p:to>
                                        <p:strVal val="visible"/>
                                      </p:to>
                                    </p:set>
                                    <p:anim calcmode="lin" valueType="num">
                                      <p:cBhvr>
                                        <p:cTn id="7" dur="1000" fill="hold"/>
                                        <p:tgtEl>
                                          <p:spTgt spid="6"/>
                                        </p:tgtEl>
                                        <p:attrNameLst>
                                          <p:attrName>ppt_w</p:attrName>
                                        </p:attrNameLst>
                                      </p:cBhvr>
                                      <p:tavLst>
                                        <p:tav tm="0">
                                          <p:val>
                                            <p:strVal val="#ppt_w+.3"/>
                                          </p:val>
                                        </p:tav>
                                        <p:tav tm="100000">
                                          <p:val>
                                            <p:strVal val="#ppt_w"/>
                                          </p:val>
                                        </p:tav>
                                      </p:tavLst>
                                    </p:anim>
                                    <p:anim calcmode="lin" valueType="num">
                                      <p:cBhvr>
                                        <p:cTn id="8" dur="1000" fill="hold"/>
                                        <p:tgtEl>
                                          <p:spTgt spid="6"/>
                                        </p:tgtEl>
                                        <p:attrNameLst>
                                          <p:attrName>ppt_h</p:attrName>
                                        </p:attrNameLst>
                                      </p:cBhvr>
                                      <p:tavLst>
                                        <p:tav tm="0">
                                          <p:val>
                                            <p:strVal val="#ppt_h"/>
                                          </p:val>
                                        </p:tav>
                                        <p:tav tm="100000">
                                          <p:val>
                                            <p:strVal val="#ppt_h"/>
                                          </p:val>
                                        </p:tav>
                                      </p:tavLst>
                                    </p:anim>
                                    <p:animEffect transition="in" filter="fade">
                                      <p:cBhvr>
                                        <p:cTn id="9" dur="1000"/>
                                        <p:tgtEl>
                                          <p:spTgt spid="6"/>
                                        </p:tgtEl>
                                      </p:cBhvr>
                                    </p:animEffect>
                                  </p:childTnLst>
                                </p:cTn>
                              </p:par>
                              <p:par>
                                <p:cTn id="10" presetID="10" presetClass="entr" presetSubtype="0" fill="hold" grpId="0" nodeType="withEffect">
                                  <p:stCondLst>
                                    <p:cond delay="25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0" y="228926"/>
            <a:ext cx="9144000" cy="582602"/>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1128969" y="320172"/>
            <a:ext cx="1210588" cy="400110"/>
          </a:xfrm>
          <a:prstGeom prst="rect">
            <a:avLst/>
          </a:prstGeom>
        </p:spPr>
        <p:txBody>
          <a:bodyPr wrap="none">
            <a:spAutoFit/>
          </a:bodyPr>
          <a:lstStyle/>
          <a:p>
            <a:r>
              <a:rPr lang="zh-CN" altLang="en-US" sz="2000" dirty="0">
                <a:solidFill>
                  <a:schemeClr val="bg1"/>
                </a:solidFill>
                <a:latin typeface="微软雅黑" pitchFamily="34" charset="-122"/>
                <a:ea typeface="微软雅黑" pitchFamily="34" charset="-122"/>
              </a:rPr>
              <a:t>阶段回顾</a:t>
            </a:r>
            <a:endParaRPr lang="zh-CN" altLang="en-US" sz="2000" dirty="0">
              <a:solidFill>
                <a:schemeClr val="bg1"/>
              </a:solidFill>
              <a:latin typeface="微软雅黑" pitchFamily="34" charset="-122"/>
              <a:ea typeface="微软雅黑" pitchFamily="34" charset="-122"/>
            </a:endParaRPr>
          </a:p>
        </p:txBody>
      </p:sp>
      <p:sp>
        <p:nvSpPr>
          <p:cNvPr id="7" name="泪滴形 6"/>
          <p:cNvSpPr/>
          <p:nvPr/>
        </p:nvSpPr>
        <p:spPr>
          <a:xfrm>
            <a:off x="287524" y="267494"/>
            <a:ext cx="504056" cy="504056"/>
          </a:xfrm>
          <a:prstGeom prst="teardrop">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319324" y="280194"/>
            <a:ext cx="809645" cy="400110"/>
          </a:xfrm>
          <a:prstGeom prst="rect">
            <a:avLst/>
          </a:prstGeom>
        </p:spPr>
        <p:txBody>
          <a:bodyPr wrap="none">
            <a:spAutoFit/>
          </a:bodyPr>
          <a:lstStyle/>
          <a:p>
            <a:pPr lvl="0" algn="ctr" defTabSz="914400"/>
            <a:r>
              <a:rPr lang="en-US" altLang="zh-CN" sz="2000" b="1" dirty="0" smtClean="0">
                <a:solidFill>
                  <a:schemeClr val="bg1"/>
                </a:solidFill>
              </a:rPr>
              <a:t>Part 1</a:t>
            </a:r>
            <a:endParaRPr lang="zh-CN" altLang="en-US" sz="2000" b="1" dirty="0">
              <a:solidFill>
                <a:schemeClr val="bg1"/>
              </a:solidFill>
            </a:endParaRPr>
          </a:p>
        </p:txBody>
      </p:sp>
      <p:grpSp>
        <p:nvGrpSpPr>
          <p:cNvPr id="53" name="组合 15"/>
          <p:cNvGrpSpPr>
            <a:grpSpLocks/>
          </p:cNvGrpSpPr>
          <p:nvPr/>
        </p:nvGrpSpPr>
        <p:grpSpPr bwMode="auto">
          <a:xfrm flipH="1">
            <a:off x="7308304" y="95438"/>
            <a:ext cx="1850380" cy="835254"/>
            <a:chOff x="642910" y="357170"/>
            <a:chExt cx="1762153" cy="428643"/>
          </a:xfrm>
        </p:grpSpPr>
        <p:sp>
          <p:nvSpPr>
            <p:cNvPr id="54" name="任意多边形 53"/>
            <p:cNvSpPr/>
            <p:nvPr/>
          </p:nvSpPr>
          <p:spPr>
            <a:xfrm>
              <a:off x="2071683" y="714373"/>
              <a:ext cx="333380" cy="71440"/>
            </a:xfrm>
            <a:custGeom>
              <a:avLst/>
              <a:gdLst>
                <a:gd name="connsiteX0" fmla="*/ 0 w 333375"/>
                <a:gd name="connsiteY0" fmla="*/ 0 h 71438"/>
                <a:gd name="connsiteX1" fmla="*/ 0 w 333375"/>
                <a:gd name="connsiteY1" fmla="*/ 71438 h 71438"/>
                <a:gd name="connsiteX2" fmla="*/ 333375 w 333375"/>
                <a:gd name="connsiteY2" fmla="*/ 9525 h 71438"/>
                <a:gd name="connsiteX3" fmla="*/ 0 w 333375"/>
                <a:gd name="connsiteY3" fmla="*/ 0 h 71438"/>
              </a:gdLst>
              <a:ahLst/>
              <a:cxnLst>
                <a:cxn ang="0">
                  <a:pos x="connsiteX0" y="connsiteY0"/>
                </a:cxn>
                <a:cxn ang="0">
                  <a:pos x="connsiteX1" y="connsiteY1"/>
                </a:cxn>
                <a:cxn ang="0">
                  <a:pos x="connsiteX2" y="connsiteY2"/>
                </a:cxn>
                <a:cxn ang="0">
                  <a:pos x="connsiteX3" y="connsiteY3"/>
                </a:cxn>
              </a:cxnLst>
              <a:rect l="l" t="t" r="r" b="b"/>
              <a:pathLst>
                <a:path w="333375" h="71438">
                  <a:moveTo>
                    <a:pt x="0" y="0"/>
                  </a:moveTo>
                  <a:lnTo>
                    <a:pt x="0" y="71438"/>
                  </a:lnTo>
                  <a:lnTo>
                    <a:pt x="333375" y="9525"/>
                  </a:lnTo>
                  <a:lnTo>
                    <a:pt x="0" y="0"/>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p:cNvSpPr/>
            <p:nvPr/>
          </p:nvSpPr>
          <p:spPr>
            <a:xfrm>
              <a:off x="642910" y="357170"/>
              <a:ext cx="1428773" cy="428643"/>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任意多边形 55"/>
            <p:cNvSpPr/>
            <p:nvPr/>
          </p:nvSpPr>
          <p:spPr>
            <a:xfrm>
              <a:off x="2071683" y="357170"/>
              <a:ext cx="314330" cy="61916"/>
            </a:xfrm>
            <a:custGeom>
              <a:avLst/>
              <a:gdLst>
                <a:gd name="connsiteX0" fmla="*/ 0 w 314325"/>
                <a:gd name="connsiteY0" fmla="*/ 61912 h 61912"/>
                <a:gd name="connsiteX1" fmla="*/ 0 w 314325"/>
                <a:gd name="connsiteY1" fmla="*/ 0 h 61912"/>
                <a:gd name="connsiteX2" fmla="*/ 314325 w 314325"/>
                <a:gd name="connsiteY2" fmla="*/ 61912 h 61912"/>
                <a:gd name="connsiteX3" fmla="*/ 0 w 314325"/>
                <a:gd name="connsiteY3" fmla="*/ 61912 h 61912"/>
              </a:gdLst>
              <a:ahLst/>
              <a:cxnLst>
                <a:cxn ang="0">
                  <a:pos x="connsiteX0" y="connsiteY0"/>
                </a:cxn>
                <a:cxn ang="0">
                  <a:pos x="connsiteX1" y="connsiteY1"/>
                </a:cxn>
                <a:cxn ang="0">
                  <a:pos x="connsiteX2" y="connsiteY2"/>
                </a:cxn>
                <a:cxn ang="0">
                  <a:pos x="connsiteX3" y="connsiteY3"/>
                </a:cxn>
              </a:cxnLst>
              <a:rect l="l" t="t" r="r" b="b"/>
              <a:pathLst>
                <a:path w="314325" h="61912">
                  <a:moveTo>
                    <a:pt x="0" y="61912"/>
                  </a:moveTo>
                  <a:lnTo>
                    <a:pt x="0" y="0"/>
                  </a:lnTo>
                  <a:lnTo>
                    <a:pt x="314325" y="61912"/>
                  </a:lnTo>
                  <a:lnTo>
                    <a:pt x="0" y="61912"/>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 name="组合 5"/>
          <p:cNvGrpSpPr/>
          <p:nvPr/>
        </p:nvGrpSpPr>
        <p:grpSpPr>
          <a:xfrm>
            <a:off x="280744" y="1059582"/>
            <a:ext cx="1975867" cy="576064"/>
            <a:chOff x="1128969" y="3163443"/>
            <a:chExt cx="1975867" cy="576064"/>
          </a:xfrm>
        </p:grpSpPr>
        <p:sp>
          <p:nvSpPr>
            <p:cNvPr id="29" name="椭圆 28"/>
            <p:cNvSpPr/>
            <p:nvPr/>
          </p:nvSpPr>
          <p:spPr>
            <a:xfrm>
              <a:off x="1128969" y="3163443"/>
              <a:ext cx="576064" cy="576064"/>
            </a:xfrm>
            <a:prstGeom prst="ellipse">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latin typeface="Impact" pitchFamily="34" charset="0"/>
                </a:rPr>
                <a:t>08</a:t>
              </a:r>
              <a:endParaRPr lang="zh-CN" altLang="en-US" sz="1600" dirty="0">
                <a:latin typeface="Impact" pitchFamily="34" charset="0"/>
              </a:endParaRPr>
            </a:p>
          </p:txBody>
        </p:sp>
        <p:sp>
          <p:nvSpPr>
            <p:cNvPr id="33" name="TextBox 32"/>
            <p:cNvSpPr txBox="1"/>
            <p:nvPr/>
          </p:nvSpPr>
          <p:spPr>
            <a:xfrm>
              <a:off x="1682652" y="3297587"/>
              <a:ext cx="1422184" cy="307777"/>
            </a:xfrm>
            <a:prstGeom prst="rect">
              <a:avLst/>
            </a:prstGeom>
            <a:noFill/>
          </p:spPr>
          <p:txBody>
            <a:bodyPr wrap="none" rtlCol="0">
              <a:spAutoFit/>
            </a:bodyPr>
            <a:lstStyle/>
            <a:p>
              <a:r>
                <a:rPr lang="zh-CN" altLang="en-US" dirty="0" smtClean="0">
                  <a:solidFill>
                    <a:schemeClr val="bg1"/>
                  </a:solidFill>
                  <a:latin typeface="+mj-lt"/>
                  <a:ea typeface="FZLanTingHeiS-EL-GB"/>
                </a:rPr>
                <a:t>需求项目</a:t>
              </a:r>
              <a:r>
                <a:rPr lang="en-US" altLang="zh-CN" dirty="0" smtClean="0">
                  <a:solidFill>
                    <a:schemeClr val="bg1"/>
                  </a:solidFill>
                  <a:latin typeface="+mj-lt"/>
                  <a:ea typeface="FZLanTingHeiS-EL-GB"/>
                </a:rPr>
                <a:t>WBS</a:t>
              </a:r>
              <a:r>
                <a:rPr lang="zh-CN" altLang="en-US" dirty="0" smtClean="0">
                  <a:solidFill>
                    <a:schemeClr val="bg1"/>
                  </a:solidFill>
                  <a:latin typeface="+mj-lt"/>
                  <a:ea typeface="FZLanTingHeiS-EL-GB"/>
                </a:rPr>
                <a:t>图</a:t>
              </a:r>
              <a:endParaRPr lang="zh-CN" altLang="en-US" dirty="0">
                <a:solidFill>
                  <a:schemeClr val="bg1"/>
                </a:solidFill>
                <a:latin typeface="+mj-lt"/>
                <a:ea typeface="FZLanTingHeiS-EL-GB"/>
              </a:endParaRPr>
            </a:p>
          </p:txBody>
        </p:sp>
      </p:gr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63888" y="790190"/>
            <a:ext cx="5594796" cy="38121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TextBox 13"/>
          <p:cNvSpPr txBox="1"/>
          <p:nvPr/>
        </p:nvSpPr>
        <p:spPr>
          <a:xfrm>
            <a:off x="856808" y="1626506"/>
            <a:ext cx="2275032" cy="1815882"/>
          </a:xfrm>
          <a:prstGeom prst="rect">
            <a:avLst/>
          </a:prstGeom>
          <a:noFill/>
        </p:spPr>
        <p:txBody>
          <a:bodyPr wrap="square" rtlCol="0">
            <a:spAutoFit/>
          </a:bodyPr>
          <a:lstStyle/>
          <a:p>
            <a:r>
              <a:rPr lang="en-US" altLang="zh-CN" sz="1600" b="1" dirty="0" smtClean="0">
                <a:solidFill>
                  <a:schemeClr val="bg1"/>
                </a:solidFill>
              </a:rPr>
              <a:t>WBS</a:t>
            </a:r>
            <a:r>
              <a:rPr lang="zh-CN" altLang="en-US" sz="1600" b="1" dirty="0" smtClean="0">
                <a:solidFill>
                  <a:schemeClr val="bg1"/>
                </a:solidFill>
              </a:rPr>
              <a:t>图包括项目的五个阶段：项目启动，项目计划，项目执行，项目控制（小组例会），项目收尾。</a:t>
            </a:r>
            <a:endParaRPr lang="en-US" altLang="zh-CN" sz="1600" b="1" dirty="0" smtClean="0">
              <a:solidFill>
                <a:schemeClr val="bg1"/>
              </a:solidFill>
            </a:endParaRPr>
          </a:p>
          <a:p>
            <a:r>
              <a:rPr lang="zh-CN" altLang="en-US" sz="1600" b="1" dirty="0" smtClean="0">
                <a:solidFill>
                  <a:schemeClr val="bg1"/>
                </a:solidFill>
              </a:rPr>
              <a:t>需求工程两个阶段（需求开发以及需求管理）</a:t>
            </a:r>
            <a:endParaRPr lang="zh-CN" altLang="zh-CN" sz="1600" b="1" dirty="0">
              <a:solidFill>
                <a:schemeClr val="bg1"/>
              </a:solidFill>
            </a:endParaRPr>
          </a:p>
        </p:txBody>
      </p:sp>
    </p:spTree>
    <p:extLst>
      <p:ext uri="{BB962C8B-B14F-4D97-AF65-F5344CB8AC3E}">
        <p14:creationId xmlns:p14="http://schemas.microsoft.com/office/powerpoint/2010/main" val="57124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nodeType="withEffect">
                                  <p:stCondLst>
                                    <p:cond delay="200"/>
                                  </p:stCondLst>
                                  <p:childTnLst>
                                    <p:set>
                                      <p:cBhvr>
                                        <p:cTn id="6" dur="1" fill="hold">
                                          <p:stCondLst>
                                            <p:cond delay="0"/>
                                          </p:stCondLst>
                                        </p:cTn>
                                        <p:tgtEl>
                                          <p:spTgt spid="6"/>
                                        </p:tgtEl>
                                        <p:attrNameLst>
                                          <p:attrName>style.visibility</p:attrName>
                                        </p:attrNameLst>
                                      </p:cBhvr>
                                      <p:to>
                                        <p:strVal val="visible"/>
                                      </p:to>
                                    </p:set>
                                    <p:anim calcmode="lin" valueType="num">
                                      <p:cBhvr>
                                        <p:cTn id="7" dur="1000" fill="hold"/>
                                        <p:tgtEl>
                                          <p:spTgt spid="6"/>
                                        </p:tgtEl>
                                        <p:attrNameLst>
                                          <p:attrName>ppt_w</p:attrName>
                                        </p:attrNameLst>
                                      </p:cBhvr>
                                      <p:tavLst>
                                        <p:tav tm="0">
                                          <p:val>
                                            <p:strVal val="#ppt_w+.3"/>
                                          </p:val>
                                        </p:tav>
                                        <p:tav tm="100000">
                                          <p:val>
                                            <p:strVal val="#ppt_w"/>
                                          </p:val>
                                        </p:tav>
                                      </p:tavLst>
                                    </p:anim>
                                    <p:anim calcmode="lin" valueType="num">
                                      <p:cBhvr>
                                        <p:cTn id="8" dur="1000" fill="hold"/>
                                        <p:tgtEl>
                                          <p:spTgt spid="6"/>
                                        </p:tgtEl>
                                        <p:attrNameLst>
                                          <p:attrName>ppt_h</p:attrName>
                                        </p:attrNameLst>
                                      </p:cBhvr>
                                      <p:tavLst>
                                        <p:tav tm="0">
                                          <p:val>
                                            <p:strVal val="#ppt_h"/>
                                          </p:val>
                                        </p:tav>
                                        <p:tav tm="100000">
                                          <p:val>
                                            <p:strVal val="#ppt_h"/>
                                          </p:val>
                                        </p:tav>
                                      </p:tavLst>
                                    </p:anim>
                                    <p:animEffect transition="in" filter="fade">
                                      <p:cBhvr>
                                        <p:cTn id="9" dur="1000"/>
                                        <p:tgtEl>
                                          <p:spTgt spid="6"/>
                                        </p:tgtEl>
                                      </p:cBhvr>
                                    </p:animEffect>
                                  </p:childTnLst>
                                </p:cTn>
                              </p:par>
                              <p:par>
                                <p:cTn id="10" presetID="10" presetClass="entr" presetSubtype="0" fill="hold" grpId="0" nodeType="withEffect">
                                  <p:stCondLst>
                                    <p:cond delay="25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0" y="228926"/>
            <a:ext cx="9144000" cy="582602"/>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1128969" y="320172"/>
            <a:ext cx="1210588" cy="400110"/>
          </a:xfrm>
          <a:prstGeom prst="rect">
            <a:avLst/>
          </a:prstGeom>
        </p:spPr>
        <p:txBody>
          <a:bodyPr wrap="none">
            <a:spAutoFit/>
          </a:bodyPr>
          <a:lstStyle/>
          <a:p>
            <a:r>
              <a:rPr lang="zh-CN" altLang="en-US" sz="2000" dirty="0">
                <a:solidFill>
                  <a:schemeClr val="bg1"/>
                </a:solidFill>
                <a:latin typeface="微软雅黑" pitchFamily="34" charset="-122"/>
                <a:ea typeface="微软雅黑" pitchFamily="34" charset="-122"/>
              </a:rPr>
              <a:t>阶段回顾</a:t>
            </a:r>
            <a:endParaRPr lang="zh-CN" altLang="en-US" sz="2000" dirty="0">
              <a:solidFill>
                <a:schemeClr val="bg1"/>
              </a:solidFill>
              <a:latin typeface="微软雅黑" pitchFamily="34" charset="-122"/>
              <a:ea typeface="微软雅黑" pitchFamily="34" charset="-122"/>
            </a:endParaRPr>
          </a:p>
        </p:txBody>
      </p:sp>
      <p:sp>
        <p:nvSpPr>
          <p:cNvPr id="7" name="泪滴形 6"/>
          <p:cNvSpPr/>
          <p:nvPr/>
        </p:nvSpPr>
        <p:spPr>
          <a:xfrm>
            <a:off x="287524" y="267494"/>
            <a:ext cx="504056" cy="504056"/>
          </a:xfrm>
          <a:prstGeom prst="teardrop">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319324" y="280194"/>
            <a:ext cx="809645" cy="400110"/>
          </a:xfrm>
          <a:prstGeom prst="rect">
            <a:avLst/>
          </a:prstGeom>
        </p:spPr>
        <p:txBody>
          <a:bodyPr wrap="none">
            <a:spAutoFit/>
          </a:bodyPr>
          <a:lstStyle/>
          <a:p>
            <a:pPr lvl="0" algn="ctr" defTabSz="914400"/>
            <a:r>
              <a:rPr lang="en-US" altLang="zh-CN" sz="2000" b="1" dirty="0" smtClean="0">
                <a:solidFill>
                  <a:schemeClr val="bg1"/>
                </a:solidFill>
              </a:rPr>
              <a:t>Part 1</a:t>
            </a:r>
            <a:endParaRPr lang="zh-CN" altLang="en-US" sz="2000" b="1" dirty="0">
              <a:solidFill>
                <a:schemeClr val="bg1"/>
              </a:solidFill>
            </a:endParaRPr>
          </a:p>
        </p:txBody>
      </p:sp>
      <p:grpSp>
        <p:nvGrpSpPr>
          <p:cNvPr id="53" name="组合 15"/>
          <p:cNvGrpSpPr>
            <a:grpSpLocks/>
          </p:cNvGrpSpPr>
          <p:nvPr/>
        </p:nvGrpSpPr>
        <p:grpSpPr bwMode="auto">
          <a:xfrm flipH="1">
            <a:off x="7308304" y="95438"/>
            <a:ext cx="1850380" cy="835254"/>
            <a:chOff x="642910" y="357170"/>
            <a:chExt cx="1762153" cy="428643"/>
          </a:xfrm>
        </p:grpSpPr>
        <p:sp>
          <p:nvSpPr>
            <p:cNvPr id="54" name="任意多边形 53"/>
            <p:cNvSpPr/>
            <p:nvPr/>
          </p:nvSpPr>
          <p:spPr>
            <a:xfrm>
              <a:off x="2071683" y="714373"/>
              <a:ext cx="333380" cy="71440"/>
            </a:xfrm>
            <a:custGeom>
              <a:avLst/>
              <a:gdLst>
                <a:gd name="connsiteX0" fmla="*/ 0 w 333375"/>
                <a:gd name="connsiteY0" fmla="*/ 0 h 71438"/>
                <a:gd name="connsiteX1" fmla="*/ 0 w 333375"/>
                <a:gd name="connsiteY1" fmla="*/ 71438 h 71438"/>
                <a:gd name="connsiteX2" fmla="*/ 333375 w 333375"/>
                <a:gd name="connsiteY2" fmla="*/ 9525 h 71438"/>
                <a:gd name="connsiteX3" fmla="*/ 0 w 333375"/>
                <a:gd name="connsiteY3" fmla="*/ 0 h 71438"/>
              </a:gdLst>
              <a:ahLst/>
              <a:cxnLst>
                <a:cxn ang="0">
                  <a:pos x="connsiteX0" y="connsiteY0"/>
                </a:cxn>
                <a:cxn ang="0">
                  <a:pos x="connsiteX1" y="connsiteY1"/>
                </a:cxn>
                <a:cxn ang="0">
                  <a:pos x="connsiteX2" y="connsiteY2"/>
                </a:cxn>
                <a:cxn ang="0">
                  <a:pos x="connsiteX3" y="connsiteY3"/>
                </a:cxn>
              </a:cxnLst>
              <a:rect l="l" t="t" r="r" b="b"/>
              <a:pathLst>
                <a:path w="333375" h="71438">
                  <a:moveTo>
                    <a:pt x="0" y="0"/>
                  </a:moveTo>
                  <a:lnTo>
                    <a:pt x="0" y="71438"/>
                  </a:lnTo>
                  <a:lnTo>
                    <a:pt x="333375" y="9525"/>
                  </a:lnTo>
                  <a:lnTo>
                    <a:pt x="0" y="0"/>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p:cNvSpPr/>
            <p:nvPr/>
          </p:nvSpPr>
          <p:spPr>
            <a:xfrm>
              <a:off x="642910" y="357170"/>
              <a:ext cx="1428773" cy="428643"/>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任意多边形 55"/>
            <p:cNvSpPr/>
            <p:nvPr/>
          </p:nvSpPr>
          <p:spPr>
            <a:xfrm>
              <a:off x="2071683" y="357170"/>
              <a:ext cx="314330" cy="61916"/>
            </a:xfrm>
            <a:custGeom>
              <a:avLst/>
              <a:gdLst>
                <a:gd name="connsiteX0" fmla="*/ 0 w 314325"/>
                <a:gd name="connsiteY0" fmla="*/ 61912 h 61912"/>
                <a:gd name="connsiteX1" fmla="*/ 0 w 314325"/>
                <a:gd name="connsiteY1" fmla="*/ 0 h 61912"/>
                <a:gd name="connsiteX2" fmla="*/ 314325 w 314325"/>
                <a:gd name="connsiteY2" fmla="*/ 61912 h 61912"/>
                <a:gd name="connsiteX3" fmla="*/ 0 w 314325"/>
                <a:gd name="connsiteY3" fmla="*/ 61912 h 61912"/>
              </a:gdLst>
              <a:ahLst/>
              <a:cxnLst>
                <a:cxn ang="0">
                  <a:pos x="connsiteX0" y="connsiteY0"/>
                </a:cxn>
                <a:cxn ang="0">
                  <a:pos x="connsiteX1" y="connsiteY1"/>
                </a:cxn>
                <a:cxn ang="0">
                  <a:pos x="connsiteX2" y="connsiteY2"/>
                </a:cxn>
                <a:cxn ang="0">
                  <a:pos x="connsiteX3" y="connsiteY3"/>
                </a:cxn>
              </a:cxnLst>
              <a:rect l="l" t="t" r="r" b="b"/>
              <a:pathLst>
                <a:path w="314325" h="61912">
                  <a:moveTo>
                    <a:pt x="0" y="61912"/>
                  </a:moveTo>
                  <a:lnTo>
                    <a:pt x="0" y="0"/>
                  </a:lnTo>
                  <a:lnTo>
                    <a:pt x="314325" y="61912"/>
                  </a:lnTo>
                  <a:lnTo>
                    <a:pt x="0" y="61912"/>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 name="组合 5"/>
          <p:cNvGrpSpPr/>
          <p:nvPr/>
        </p:nvGrpSpPr>
        <p:grpSpPr>
          <a:xfrm>
            <a:off x="280744" y="1059582"/>
            <a:ext cx="2174640" cy="576064"/>
            <a:chOff x="1128969" y="3163443"/>
            <a:chExt cx="2174640" cy="576064"/>
          </a:xfrm>
        </p:grpSpPr>
        <p:sp>
          <p:nvSpPr>
            <p:cNvPr id="29" name="椭圆 28"/>
            <p:cNvSpPr/>
            <p:nvPr/>
          </p:nvSpPr>
          <p:spPr>
            <a:xfrm>
              <a:off x="1128969" y="3163443"/>
              <a:ext cx="576064" cy="576064"/>
            </a:xfrm>
            <a:prstGeom prst="ellipse">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latin typeface="Impact" pitchFamily="34" charset="0"/>
                </a:rPr>
                <a:t>09</a:t>
              </a:r>
              <a:endParaRPr lang="zh-CN" altLang="en-US" sz="1600" dirty="0">
                <a:latin typeface="Impact" pitchFamily="34" charset="0"/>
              </a:endParaRPr>
            </a:p>
          </p:txBody>
        </p:sp>
        <p:sp>
          <p:nvSpPr>
            <p:cNvPr id="33" name="TextBox 32"/>
            <p:cNvSpPr txBox="1"/>
            <p:nvPr/>
          </p:nvSpPr>
          <p:spPr>
            <a:xfrm>
              <a:off x="1682652" y="3297587"/>
              <a:ext cx="1620957" cy="307777"/>
            </a:xfrm>
            <a:prstGeom prst="rect">
              <a:avLst/>
            </a:prstGeom>
            <a:noFill/>
          </p:spPr>
          <p:txBody>
            <a:bodyPr wrap="none" rtlCol="0">
              <a:spAutoFit/>
            </a:bodyPr>
            <a:lstStyle/>
            <a:p>
              <a:r>
                <a:rPr lang="zh-CN" altLang="en-US" dirty="0" smtClean="0">
                  <a:solidFill>
                    <a:schemeClr val="bg1"/>
                  </a:solidFill>
                  <a:latin typeface="+mj-lt"/>
                  <a:ea typeface="FZLanTingHeiS-EL-GB"/>
                </a:rPr>
                <a:t>需求计划任务分配</a:t>
              </a:r>
              <a:endParaRPr lang="zh-CN" altLang="en-US" dirty="0">
                <a:solidFill>
                  <a:schemeClr val="bg1"/>
                </a:solidFill>
                <a:latin typeface="+mj-lt"/>
                <a:ea typeface="FZLanTingHeiS-EL-GB"/>
              </a:endParaRPr>
            </a:p>
          </p:txBody>
        </p:sp>
      </p:grpSp>
      <p:sp>
        <p:nvSpPr>
          <p:cNvPr id="59" name="TextBox 58"/>
          <p:cNvSpPr txBox="1"/>
          <p:nvPr/>
        </p:nvSpPr>
        <p:spPr>
          <a:xfrm>
            <a:off x="971600" y="1531190"/>
            <a:ext cx="3221657" cy="1077218"/>
          </a:xfrm>
          <a:prstGeom prst="rect">
            <a:avLst/>
          </a:prstGeom>
          <a:noFill/>
        </p:spPr>
        <p:txBody>
          <a:bodyPr wrap="square" rtlCol="0">
            <a:spAutoFit/>
          </a:bodyPr>
          <a:lstStyle/>
          <a:p>
            <a:r>
              <a:rPr lang="zh-CN" altLang="en-US" sz="1600" b="1" dirty="0" smtClean="0">
                <a:solidFill>
                  <a:schemeClr val="bg1"/>
                </a:solidFill>
              </a:rPr>
              <a:t>在需求计划中，每一位组员都明确的分配了任务，并较为合理，工时相差不大。</a:t>
            </a:r>
            <a:r>
              <a:rPr lang="zh-CN" altLang="en-US" sz="1600" b="1" dirty="0" smtClean="0">
                <a:solidFill>
                  <a:schemeClr val="bg1"/>
                </a:solidFill>
                <a:hlinkClick r:id="rId2" action="ppaction://hlinkfile"/>
              </a:rPr>
              <a:t>甘特图</a:t>
            </a:r>
            <a:r>
              <a:rPr lang="en-US" altLang="zh-CN" sz="1600" b="1" dirty="0" smtClean="0">
                <a:solidFill>
                  <a:schemeClr val="bg1"/>
                </a:solidFill>
              </a:rPr>
              <a:t>,</a:t>
            </a:r>
            <a:r>
              <a:rPr lang="zh-CN" altLang="en-US" sz="1600" b="1" dirty="0" smtClean="0">
                <a:solidFill>
                  <a:schemeClr val="bg1"/>
                </a:solidFill>
              </a:rPr>
              <a:t>在网络图中也明确了相对应的里程碑。</a:t>
            </a:r>
            <a:endParaRPr lang="zh-CN" altLang="zh-CN" sz="1600" b="1" dirty="0">
              <a:solidFill>
                <a:schemeClr val="bg1"/>
              </a:solidFill>
            </a:endParaRPr>
          </a:p>
        </p:txBody>
      </p:sp>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3257" y="1995686"/>
            <a:ext cx="4933950" cy="2905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428269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500"/>
                                        <p:tgtEl>
                                          <p:spTgt spid="59"/>
                                        </p:tgtEl>
                                      </p:cBhvr>
                                    </p:animEffect>
                                  </p:childTnLst>
                                </p:cTn>
                              </p:par>
                              <p:par>
                                <p:cTn id="8" presetID="50" presetClass="entr" presetSubtype="0" decel="100000" fill="hold" nodeType="withEffect">
                                  <p:stCondLst>
                                    <p:cond delay="200"/>
                                  </p:stCondLst>
                                  <p:childTnLst>
                                    <p:set>
                                      <p:cBhvr>
                                        <p:cTn id="9" dur="1" fill="hold">
                                          <p:stCondLst>
                                            <p:cond delay="0"/>
                                          </p:stCondLst>
                                        </p:cTn>
                                        <p:tgtEl>
                                          <p:spTgt spid="6"/>
                                        </p:tgtEl>
                                        <p:attrNameLst>
                                          <p:attrName>style.visibility</p:attrName>
                                        </p:attrNameLst>
                                      </p:cBhvr>
                                      <p:to>
                                        <p:strVal val="visible"/>
                                      </p:to>
                                    </p:set>
                                    <p:anim calcmode="lin" valueType="num">
                                      <p:cBhvr>
                                        <p:cTn id="10" dur="1000" fill="hold"/>
                                        <p:tgtEl>
                                          <p:spTgt spid="6"/>
                                        </p:tgtEl>
                                        <p:attrNameLst>
                                          <p:attrName>ppt_w</p:attrName>
                                        </p:attrNameLst>
                                      </p:cBhvr>
                                      <p:tavLst>
                                        <p:tav tm="0">
                                          <p:val>
                                            <p:strVal val="#ppt_w+.3"/>
                                          </p:val>
                                        </p:tav>
                                        <p:tav tm="100000">
                                          <p:val>
                                            <p:strVal val="#ppt_w"/>
                                          </p:val>
                                        </p:tav>
                                      </p:tavLst>
                                    </p:anim>
                                    <p:anim calcmode="lin" valueType="num">
                                      <p:cBhvr>
                                        <p:cTn id="11" dur="1000" fill="hold"/>
                                        <p:tgtEl>
                                          <p:spTgt spid="6"/>
                                        </p:tgtEl>
                                        <p:attrNameLst>
                                          <p:attrName>ppt_h</p:attrName>
                                        </p:attrNameLst>
                                      </p:cBhvr>
                                      <p:tavLst>
                                        <p:tav tm="0">
                                          <p:val>
                                            <p:strVal val="#ppt_h"/>
                                          </p:val>
                                        </p:tav>
                                        <p:tav tm="100000">
                                          <p:val>
                                            <p:strVal val="#ppt_h"/>
                                          </p:val>
                                        </p:tav>
                                      </p:tavLst>
                                    </p:anim>
                                    <p:animEffect transition="in" filter="fade">
                                      <p:cBhvr>
                                        <p:cTn id="12"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0" y="228926"/>
            <a:ext cx="9144000" cy="582602"/>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1128969" y="320172"/>
            <a:ext cx="1210588" cy="400110"/>
          </a:xfrm>
          <a:prstGeom prst="rect">
            <a:avLst/>
          </a:prstGeom>
        </p:spPr>
        <p:txBody>
          <a:bodyPr wrap="none">
            <a:spAutoFit/>
          </a:bodyPr>
          <a:lstStyle/>
          <a:p>
            <a:r>
              <a:rPr lang="zh-CN" altLang="en-US" sz="2000" dirty="0">
                <a:solidFill>
                  <a:schemeClr val="bg1"/>
                </a:solidFill>
                <a:latin typeface="微软雅黑" pitchFamily="34" charset="-122"/>
                <a:ea typeface="微软雅黑" pitchFamily="34" charset="-122"/>
              </a:rPr>
              <a:t>阶段回顾</a:t>
            </a:r>
            <a:endParaRPr lang="zh-CN" altLang="en-US" sz="2000" dirty="0">
              <a:solidFill>
                <a:schemeClr val="bg1"/>
              </a:solidFill>
              <a:latin typeface="微软雅黑" pitchFamily="34" charset="-122"/>
              <a:ea typeface="微软雅黑" pitchFamily="34" charset="-122"/>
            </a:endParaRPr>
          </a:p>
        </p:txBody>
      </p:sp>
      <p:sp>
        <p:nvSpPr>
          <p:cNvPr id="7" name="泪滴形 6"/>
          <p:cNvSpPr/>
          <p:nvPr/>
        </p:nvSpPr>
        <p:spPr>
          <a:xfrm>
            <a:off x="287524" y="267494"/>
            <a:ext cx="504056" cy="504056"/>
          </a:xfrm>
          <a:prstGeom prst="teardrop">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319324" y="280194"/>
            <a:ext cx="809645" cy="400110"/>
          </a:xfrm>
          <a:prstGeom prst="rect">
            <a:avLst/>
          </a:prstGeom>
        </p:spPr>
        <p:txBody>
          <a:bodyPr wrap="none">
            <a:spAutoFit/>
          </a:bodyPr>
          <a:lstStyle/>
          <a:p>
            <a:pPr lvl="0" algn="ctr" defTabSz="914400"/>
            <a:r>
              <a:rPr lang="en-US" altLang="zh-CN" sz="2000" b="1" dirty="0" smtClean="0">
                <a:solidFill>
                  <a:schemeClr val="bg1"/>
                </a:solidFill>
              </a:rPr>
              <a:t>Part 1</a:t>
            </a:r>
            <a:endParaRPr lang="zh-CN" altLang="en-US" sz="2000" b="1" dirty="0">
              <a:solidFill>
                <a:schemeClr val="bg1"/>
              </a:solidFill>
            </a:endParaRPr>
          </a:p>
        </p:txBody>
      </p:sp>
      <p:grpSp>
        <p:nvGrpSpPr>
          <p:cNvPr id="53" name="组合 15"/>
          <p:cNvGrpSpPr>
            <a:grpSpLocks/>
          </p:cNvGrpSpPr>
          <p:nvPr/>
        </p:nvGrpSpPr>
        <p:grpSpPr bwMode="auto">
          <a:xfrm flipH="1">
            <a:off x="7308304" y="95438"/>
            <a:ext cx="1850380" cy="835254"/>
            <a:chOff x="642910" y="357170"/>
            <a:chExt cx="1762153" cy="428643"/>
          </a:xfrm>
        </p:grpSpPr>
        <p:sp>
          <p:nvSpPr>
            <p:cNvPr id="54" name="任意多边形 53"/>
            <p:cNvSpPr/>
            <p:nvPr/>
          </p:nvSpPr>
          <p:spPr>
            <a:xfrm>
              <a:off x="2071683" y="714373"/>
              <a:ext cx="333380" cy="71440"/>
            </a:xfrm>
            <a:custGeom>
              <a:avLst/>
              <a:gdLst>
                <a:gd name="connsiteX0" fmla="*/ 0 w 333375"/>
                <a:gd name="connsiteY0" fmla="*/ 0 h 71438"/>
                <a:gd name="connsiteX1" fmla="*/ 0 w 333375"/>
                <a:gd name="connsiteY1" fmla="*/ 71438 h 71438"/>
                <a:gd name="connsiteX2" fmla="*/ 333375 w 333375"/>
                <a:gd name="connsiteY2" fmla="*/ 9525 h 71438"/>
                <a:gd name="connsiteX3" fmla="*/ 0 w 333375"/>
                <a:gd name="connsiteY3" fmla="*/ 0 h 71438"/>
              </a:gdLst>
              <a:ahLst/>
              <a:cxnLst>
                <a:cxn ang="0">
                  <a:pos x="connsiteX0" y="connsiteY0"/>
                </a:cxn>
                <a:cxn ang="0">
                  <a:pos x="connsiteX1" y="connsiteY1"/>
                </a:cxn>
                <a:cxn ang="0">
                  <a:pos x="connsiteX2" y="connsiteY2"/>
                </a:cxn>
                <a:cxn ang="0">
                  <a:pos x="connsiteX3" y="connsiteY3"/>
                </a:cxn>
              </a:cxnLst>
              <a:rect l="l" t="t" r="r" b="b"/>
              <a:pathLst>
                <a:path w="333375" h="71438">
                  <a:moveTo>
                    <a:pt x="0" y="0"/>
                  </a:moveTo>
                  <a:lnTo>
                    <a:pt x="0" y="71438"/>
                  </a:lnTo>
                  <a:lnTo>
                    <a:pt x="333375" y="9525"/>
                  </a:lnTo>
                  <a:lnTo>
                    <a:pt x="0" y="0"/>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p:cNvSpPr/>
            <p:nvPr/>
          </p:nvSpPr>
          <p:spPr>
            <a:xfrm>
              <a:off x="642910" y="357170"/>
              <a:ext cx="1428773" cy="428643"/>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任意多边形 55"/>
            <p:cNvSpPr/>
            <p:nvPr/>
          </p:nvSpPr>
          <p:spPr>
            <a:xfrm>
              <a:off x="2071683" y="357170"/>
              <a:ext cx="314330" cy="61916"/>
            </a:xfrm>
            <a:custGeom>
              <a:avLst/>
              <a:gdLst>
                <a:gd name="connsiteX0" fmla="*/ 0 w 314325"/>
                <a:gd name="connsiteY0" fmla="*/ 61912 h 61912"/>
                <a:gd name="connsiteX1" fmla="*/ 0 w 314325"/>
                <a:gd name="connsiteY1" fmla="*/ 0 h 61912"/>
                <a:gd name="connsiteX2" fmla="*/ 314325 w 314325"/>
                <a:gd name="connsiteY2" fmla="*/ 61912 h 61912"/>
                <a:gd name="connsiteX3" fmla="*/ 0 w 314325"/>
                <a:gd name="connsiteY3" fmla="*/ 61912 h 61912"/>
              </a:gdLst>
              <a:ahLst/>
              <a:cxnLst>
                <a:cxn ang="0">
                  <a:pos x="connsiteX0" y="connsiteY0"/>
                </a:cxn>
                <a:cxn ang="0">
                  <a:pos x="connsiteX1" y="connsiteY1"/>
                </a:cxn>
                <a:cxn ang="0">
                  <a:pos x="connsiteX2" y="connsiteY2"/>
                </a:cxn>
                <a:cxn ang="0">
                  <a:pos x="connsiteX3" y="connsiteY3"/>
                </a:cxn>
              </a:cxnLst>
              <a:rect l="l" t="t" r="r" b="b"/>
              <a:pathLst>
                <a:path w="314325" h="61912">
                  <a:moveTo>
                    <a:pt x="0" y="61912"/>
                  </a:moveTo>
                  <a:lnTo>
                    <a:pt x="0" y="0"/>
                  </a:lnTo>
                  <a:lnTo>
                    <a:pt x="314325" y="61912"/>
                  </a:lnTo>
                  <a:lnTo>
                    <a:pt x="0" y="61912"/>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 name="组合 5"/>
          <p:cNvGrpSpPr/>
          <p:nvPr/>
        </p:nvGrpSpPr>
        <p:grpSpPr>
          <a:xfrm>
            <a:off x="280744" y="1059582"/>
            <a:ext cx="1995103" cy="576064"/>
            <a:chOff x="1128969" y="3163443"/>
            <a:chExt cx="1995103" cy="576064"/>
          </a:xfrm>
        </p:grpSpPr>
        <p:sp>
          <p:nvSpPr>
            <p:cNvPr id="29" name="椭圆 28"/>
            <p:cNvSpPr/>
            <p:nvPr/>
          </p:nvSpPr>
          <p:spPr>
            <a:xfrm>
              <a:off x="1128969" y="3163443"/>
              <a:ext cx="576064" cy="576064"/>
            </a:xfrm>
            <a:prstGeom prst="ellipse">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latin typeface="Impact" pitchFamily="34" charset="0"/>
                </a:rPr>
                <a:t>10</a:t>
              </a:r>
              <a:endParaRPr lang="zh-CN" altLang="en-US" sz="1600" dirty="0">
                <a:latin typeface="Impact" pitchFamily="34" charset="0"/>
              </a:endParaRPr>
            </a:p>
          </p:txBody>
        </p:sp>
        <p:sp>
          <p:nvSpPr>
            <p:cNvPr id="33" name="TextBox 32"/>
            <p:cNvSpPr txBox="1"/>
            <p:nvPr/>
          </p:nvSpPr>
          <p:spPr>
            <a:xfrm>
              <a:off x="1682652" y="3297587"/>
              <a:ext cx="1441420" cy="307777"/>
            </a:xfrm>
            <a:prstGeom prst="rect">
              <a:avLst/>
            </a:prstGeom>
            <a:noFill/>
          </p:spPr>
          <p:txBody>
            <a:bodyPr wrap="none" rtlCol="0">
              <a:spAutoFit/>
            </a:bodyPr>
            <a:lstStyle/>
            <a:p>
              <a:r>
                <a:rPr lang="zh-CN" altLang="en-US" dirty="0" smtClean="0">
                  <a:solidFill>
                    <a:schemeClr val="bg1"/>
                  </a:solidFill>
                  <a:latin typeface="+mj-lt"/>
                  <a:ea typeface="FZLanTingHeiS-EL-GB"/>
                </a:rPr>
                <a:t>需求工程子计划</a:t>
              </a:r>
              <a:endParaRPr lang="zh-CN" altLang="en-US" dirty="0">
                <a:solidFill>
                  <a:schemeClr val="bg1"/>
                </a:solidFill>
                <a:latin typeface="+mj-lt"/>
                <a:ea typeface="FZLanTingHeiS-EL-GB"/>
              </a:endParaRPr>
            </a:p>
          </p:txBody>
        </p:sp>
      </p:grpSp>
      <p:sp>
        <p:nvSpPr>
          <p:cNvPr id="59" name="TextBox 58"/>
          <p:cNvSpPr txBox="1"/>
          <p:nvPr/>
        </p:nvSpPr>
        <p:spPr>
          <a:xfrm>
            <a:off x="2244191" y="1204828"/>
            <a:ext cx="5688632" cy="338554"/>
          </a:xfrm>
          <a:prstGeom prst="rect">
            <a:avLst/>
          </a:prstGeom>
          <a:noFill/>
        </p:spPr>
        <p:txBody>
          <a:bodyPr wrap="square" rtlCol="0">
            <a:spAutoFit/>
          </a:bodyPr>
          <a:lstStyle/>
          <a:p>
            <a:r>
              <a:rPr lang="zh-CN" altLang="en-US" sz="1600" b="1" dirty="0" smtClean="0">
                <a:solidFill>
                  <a:schemeClr val="bg1"/>
                </a:solidFill>
              </a:rPr>
              <a:t>需求工程计划中包含</a:t>
            </a:r>
            <a:r>
              <a:rPr lang="zh-CN" altLang="zh-CN" sz="1600" b="1" dirty="0">
                <a:solidFill>
                  <a:schemeClr val="bg1"/>
                </a:solidFill>
              </a:rPr>
              <a:t>的必要子计划</a:t>
            </a: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1622692"/>
            <a:ext cx="3159440" cy="34373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71728" y="1620990"/>
            <a:ext cx="5121480" cy="15243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307522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500"/>
                                        <p:tgtEl>
                                          <p:spTgt spid="59"/>
                                        </p:tgtEl>
                                      </p:cBhvr>
                                    </p:animEffect>
                                  </p:childTnLst>
                                </p:cTn>
                              </p:par>
                              <p:par>
                                <p:cTn id="8" presetID="50" presetClass="entr" presetSubtype="0" decel="100000" fill="hold" nodeType="withEffect">
                                  <p:stCondLst>
                                    <p:cond delay="200"/>
                                  </p:stCondLst>
                                  <p:childTnLst>
                                    <p:set>
                                      <p:cBhvr>
                                        <p:cTn id="9" dur="1" fill="hold">
                                          <p:stCondLst>
                                            <p:cond delay="0"/>
                                          </p:stCondLst>
                                        </p:cTn>
                                        <p:tgtEl>
                                          <p:spTgt spid="6"/>
                                        </p:tgtEl>
                                        <p:attrNameLst>
                                          <p:attrName>style.visibility</p:attrName>
                                        </p:attrNameLst>
                                      </p:cBhvr>
                                      <p:to>
                                        <p:strVal val="visible"/>
                                      </p:to>
                                    </p:set>
                                    <p:anim calcmode="lin" valueType="num">
                                      <p:cBhvr>
                                        <p:cTn id="10" dur="1000" fill="hold"/>
                                        <p:tgtEl>
                                          <p:spTgt spid="6"/>
                                        </p:tgtEl>
                                        <p:attrNameLst>
                                          <p:attrName>ppt_w</p:attrName>
                                        </p:attrNameLst>
                                      </p:cBhvr>
                                      <p:tavLst>
                                        <p:tav tm="0">
                                          <p:val>
                                            <p:strVal val="#ppt_w+.3"/>
                                          </p:val>
                                        </p:tav>
                                        <p:tav tm="100000">
                                          <p:val>
                                            <p:strVal val="#ppt_w"/>
                                          </p:val>
                                        </p:tav>
                                      </p:tavLst>
                                    </p:anim>
                                    <p:anim calcmode="lin" valueType="num">
                                      <p:cBhvr>
                                        <p:cTn id="11" dur="1000" fill="hold"/>
                                        <p:tgtEl>
                                          <p:spTgt spid="6"/>
                                        </p:tgtEl>
                                        <p:attrNameLst>
                                          <p:attrName>ppt_h</p:attrName>
                                        </p:attrNameLst>
                                      </p:cBhvr>
                                      <p:tavLst>
                                        <p:tav tm="0">
                                          <p:val>
                                            <p:strVal val="#ppt_h"/>
                                          </p:val>
                                        </p:tav>
                                        <p:tav tm="100000">
                                          <p:val>
                                            <p:strVal val="#ppt_h"/>
                                          </p:val>
                                        </p:tav>
                                      </p:tavLst>
                                    </p:anim>
                                    <p:animEffect transition="in" filter="fade">
                                      <p:cBhvr>
                                        <p:cTn id="12"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0" y="228926"/>
            <a:ext cx="9144000" cy="582602"/>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1128969" y="320172"/>
            <a:ext cx="1210588" cy="400110"/>
          </a:xfrm>
          <a:prstGeom prst="rect">
            <a:avLst/>
          </a:prstGeom>
        </p:spPr>
        <p:txBody>
          <a:bodyPr wrap="none">
            <a:spAutoFit/>
          </a:bodyPr>
          <a:lstStyle/>
          <a:p>
            <a:r>
              <a:rPr lang="zh-CN" altLang="en-US" sz="2000" dirty="0">
                <a:solidFill>
                  <a:schemeClr val="bg1"/>
                </a:solidFill>
                <a:latin typeface="微软雅黑" pitchFamily="34" charset="-122"/>
                <a:ea typeface="微软雅黑" pitchFamily="34" charset="-122"/>
              </a:rPr>
              <a:t>阶段回顾</a:t>
            </a:r>
            <a:endParaRPr lang="zh-CN" altLang="en-US" sz="2000" dirty="0">
              <a:solidFill>
                <a:schemeClr val="bg1"/>
              </a:solidFill>
              <a:latin typeface="微软雅黑" pitchFamily="34" charset="-122"/>
              <a:ea typeface="微软雅黑" pitchFamily="34" charset="-122"/>
            </a:endParaRPr>
          </a:p>
        </p:txBody>
      </p:sp>
      <p:sp>
        <p:nvSpPr>
          <p:cNvPr id="7" name="泪滴形 6"/>
          <p:cNvSpPr/>
          <p:nvPr/>
        </p:nvSpPr>
        <p:spPr>
          <a:xfrm>
            <a:off x="287524" y="267494"/>
            <a:ext cx="504056" cy="504056"/>
          </a:xfrm>
          <a:prstGeom prst="teardrop">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319324" y="280194"/>
            <a:ext cx="809645" cy="400110"/>
          </a:xfrm>
          <a:prstGeom prst="rect">
            <a:avLst/>
          </a:prstGeom>
        </p:spPr>
        <p:txBody>
          <a:bodyPr wrap="none">
            <a:spAutoFit/>
          </a:bodyPr>
          <a:lstStyle/>
          <a:p>
            <a:pPr lvl="0" algn="ctr" defTabSz="914400"/>
            <a:r>
              <a:rPr lang="en-US" altLang="zh-CN" sz="2000" b="1" dirty="0" smtClean="0">
                <a:solidFill>
                  <a:schemeClr val="bg1"/>
                </a:solidFill>
              </a:rPr>
              <a:t>Part 1</a:t>
            </a:r>
            <a:endParaRPr lang="zh-CN" altLang="en-US" sz="2000" b="1" dirty="0">
              <a:solidFill>
                <a:schemeClr val="bg1"/>
              </a:solidFill>
            </a:endParaRPr>
          </a:p>
        </p:txBody>
      </p:sp>
      <p:grpSp>
        <p:nvGrpSpPr>
          <p:cNvPr id="53" name="组合 15"/>
          <p:cNvGrpSpPr>
            <a:grpSpLocks/>
          </p:cNvGrpSpPr>
          <p:nvPr/>
        </p:nvGrpSpPr>
        <p:grpSpPr bwMode="auto">
          <a:xfrm flipH="1">
            <a:off x="7308304" y="95438"/>
            <a:ext cx="1850380" cy="835254"/>
            <a:chOff x="642910" y="357170"/>
            <a:chExt cx="1762153" cy="428643"/>
          </a:xfrm>
        </p:grpSpPr>
        <p:sp>
          <p:nvSpPr>
            <p:cNvPr id="54" name="任意多边形 53"/>
            <p:cNvSpPr/>
            <p:nvPr/>
          </p:nvSpPr>
          <p:spPr>
            <a:xfrm>
              <a:off x="2071683" y="714373"/>
              <a:ext cx="333380" cy="71440"/>
            </a:xfrm>
            <a:custGeom>
              <a:avLst/>
              <a:gdLst>
                <a:gd name="connsiteX0" fmla="*/ 0 w 333375"/>
                <a:gd name="connsiteY0" fmla="*/ 0 h 71438"/>
                <a:gd name="connsiteX1" fmla="*/ 0 w 333375"/>
                <a:gd name="connsiteY1" fmla="*/ 71438 h 71438"/>
                <a:gd name="connsiteX2" fmla="*/ 333375 w 333375"/>
                <a:gd name="connsiteY2" fmla="*/ 9525 h 71438"/>
                <a:gd name="connsiteX3" fmla="*/ 0 w 333375"/>
                <a:gd name="connsiteY3" fmla="*/ 0 h 71438"/>
              </a:gdLst>
              <a:ahLst/>
              <a:cxnLst>
                <a:cxn ang="0">
                  <a:pos x="connsiteX0" y="connsiteY0"/>
                </a:cxn>
                <a:cxn ang="0">
                  <a:pos x="connsiteX1" y="connsiteY1"/>
                </a:cxn>
                <a:cxn ang="0">
                  <a:pos x="connsiteX2" y="connsiteY2"/>
                </a:cxn>
                <a:cxn ang="0">
                  <a:pos x="connsiteX3" y="connsiteY3"/>
                </a:cxn>
              </a:cxnLst>
              <a:rect l="l" t="t" r="r" b="b"/>
              <a:pathLst>
                <a:path w="333375" h="71438">
                  <a:moveTo>
                    <a:pt x="0" y="0"/>
                  </a:moveTo>
                  <a:lnTo>
                    <a:pt x="0" y="71438"/>
                  </a:lnTo>
                  <a:lnTo>
                    <a:pt x="333375" y="9525"/>
                  </a:lnTo>
                  <a:lnTo>
                    <a:pt x="0" y="0"/>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p:cNvSpPr/>
            <p:nvPr/>
          </p:nvSpPr>
          <p:spPr>
            <a:xfrm>
              <a:off x="642910" y="357170"/>
              <a:ext cx="1428773" cy="428643"/>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任意多边形 55"/>
            <p:cNvSpPr/>
            <p:nvPr/>
          </p:nvSpPr>
          <p:spPr>
            <a:xfrm>
              <a:off x="2071683" y="357170"/>
              <a:ext cx="314330" cy="61916"/>
            </a:xfrm>
            <a:custGeom>
              <a:avLst/>
              <a:gdLst>
                <a:gd name="connsiteX0" fmla="*/ 0 w 314325"/>
                <a:gd name="connsiteY0" fmla="*/ 61912 h 61912"/>
                <a:gd name="connsiteX1" fmla="*/ 0 w 314325"/>
                <a:gd name="connsiteY1" fmla="*/ 0 h 61912"/>
                <a:gd name="connsiteX2" fmla="*/ 314325 w 314325"/>
                <a:gd name="connsiteY2" fmla="*/ 61912 h 61912"/>
                <a:gd name="connsiteX3" fmla="*/ 0 w 314325"/>
                <a:gd name="connsiteY3" fmla="*/ 61912 h 61912"/>
              </a:gdLst>
              <a:ahLst/>
              <a:cxnLst>
                <a:cxn ang="0">
                  <a:pos x="connsiteX0" y="connsiteY0"/>
                </a:cxn>
                <a:cxn ang="0">
                  <a:pos x="connsiteX1" y="connsiteY1"/>
                </a:cxn>
                <a:cxn ang="0">
                  <a:pos x="connsiteX2" y="connsiteY2"/>
                </a:cxn>
                <a:cxn ang="0">
                  <a:pos x="connsiteX3" y="connsiteY3"/>
                </a:cxn>
              </a:cxnLst>
              <a:rect l="l" t="t" r="r" b="b"/>
              <a:pathLst>
                <a:path w="314325" h="61912">
                  <a:moveTo>
                    <a:pt x="0" y="61912"/>
                  </a:moveTo>
                  <a:lnTo>
                    <a:pt x="0" y="0"/>
                  </a:lnTo>
                  <a:lnTo>
                    <a:pt x="314325" y="61912"/>
                  </a:lnTo>
                  <a:lnTo>
                    <a:pt x="0" y="61912"/>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 name="组合 5"/>
          <p:cNvGrpSpPr/>
          <p:nvPr/>
        </p:nvGrpSpPr>
        <p:grpSpPr>
          <a:xfrm>
            <a:off x="280744" y="1059582"/>
            <a:ext cx="2892785" cy="576064"/>
            <a:chOff x="1128969" y="3163443"/>
            <a:chExt cx="2892785" cy="576064"/>
          </a:xfrm>
        </p:grpSpPr>
        <p:sp>
          <p:nvSpPr>
            <p:cNvPr id="29" name="椭圆 28"/>
            <p:cNvSpPr/>
            <p:nvPr/>
          </p:nvSpPr>
          <p:spPr>
            <a:xfrm>
              <a:off x="1128969" y="3163443"/>
              <a:ext cx="576064" cy="576064"/>
            </a:xfrm>
            <a:prstGeom prst="ellipse">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latin typeface="Impact" pitchFamily="34" charset="0"/>
                </a:rPr>
                <a:t>11</a:t>
              </a:r>
              <a:endParaRPr lang="zh-CN" altLang="en-US" sz="1600" dirty="0">
                <a:latin typeface="Impact" pitchFamily="34" charset="0"/>
              </a:endParaRPr>
            </a:p>
          </p:txBody>
        </p:sp>
        <p:sp>
          <p:nvSpPr>
            <p:cNvPr id="33" name="TextBox 32"/>
            <p:cNvSpPr txBox="1"/>
            <p:nvPr/>
          </p:nvSpPr>
          <p:spPr>
            <a:xfrm>
              <a:off x="1682652" y="3297587"/>
              <a:ext cx="2339102" cy="307777"/>
            </a:xfrm>
            <a:prstGeom prst="rect">
              <a:avLst/>
            </a:prstGeom>
            <a:noFill/>
          </p:spPr>
          <p:txBody>
            <a:bodyPr wrap="none" rtlCol="0">
              <a:spAutoFit/>
            </a:bodyPr>
            <a:lstStyle/>
            <a:p>
              <a:r>
                <a:rPr lang="zh-CN" altLang="en-US" dirty="0" smtClean="0">
                  <a:solidFill>
                    <a:schemeClr val="bg1"/>
                  </a:solidFill>
                  <a:latin typeface="+mj-lt"/>
                  <a:ea typeface="FZLanTingHeiS-EL-GB"/>
                </a:rPr>
                <a:t>最终计划与实际状况的偏差</a:t>
              </a:r>
              <a:endParaRPr lang="zh-CN" altLang="en-US" dirty="0">
                <a:solidFill>
                  <a:schemeClr val="bg1"/>
                </a:solidFill>
                <a:latin typeface="+mj-lt"/>
                <a:ea typeface="FZLanTingHeiS-EL-GB"/>
              </a:endParaRPr>
            </a:p>
          </p:txBody>
        </p:sp>
      </p:grpSp>
      <p:sp>
        <p:nvSpPr>
          <p:cNvPr id="59" name="TextBox 58"/>
          <p:cNvSpPr txBox="1"/>
          <p:nvPr/>
        </p:nvSpPr>
        <p:spPr>
          <a:xfrm>
            <a:off x="856808" y="1635646"/>
            <a:ext cx="5688632" cy="830997"/>
          </a:xfrm>
          <a:prstGeom prst="rect">
            <a:avLst/>
          </a:prstGeom>
          <a:noFill/>
        </p:spPr>
        <p:txBody>
          <a:bodyPr wrap="square" rtlCol="0">
            <a:spAutoFit/>
          </a:bodyPr>
          <a:lstStyle/>
          <a:p>
            <a:r>
              <a:rPr lang="zh-CN" altLang="en-US" sz="1600" b="1" dirty="0" smtClean="0">
                <a:solidFill>
                  <a:schemeClr val="bg1"/>
                </a:solidFill>
              </a:rPr>
              <a:t>在项目执行的过程中，计划与实际情况会有些许偏差。原因在于小组成员的能力水平以及时间上会发生冲突，所以在任务执行中会有偏差，但偏差不大。</a:t>
            </a:r>
            <a:endParaRPr lang="zh-CN" altLang="zh-CN" sz="1600" b="1" dirty="0">
              <a:solidFill>
                <a:schemeClr val="bg1"/>
              </a:solidFill>
            </a:endParaRPr>
          </a:p>
        </p:txBody>
      </p:sp>
    </p:spTree>
    <p:extLst>
      <p:ext uri="{BB962C8B-B14F-4D97-AF65-F5344CB8AC3E}">
        <p14:creationId xmlns:p14="http://schemas.microsoft.com/office/powerpoint/2010/main" val="3929879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500"/>
                                        <p:tgtEl>
                                          <p:spTgt spid="59"/>
                                        </p:tgtEl>
                                      </p:cBhvr>
                                    </p:animEffect>
                                  </p:childTnLst>
                                </p:cTn>
                              </p:par>
                              <p:par>
                                <p:cTn id="8" presetID="50" presetClass="entr" presetSubtype="0" decel="100000" fill="hold" nodeType="withEffect">
                                  <p:stCondLst>
                                    <p:cond delay="200"/>
                                  </p:stCondLst>
                                  <p:childTnLst>
                                    <p:set>
                                      <p:cBhvr>
                                        <p:cTn id="9" dur="1" fill="hold">
                                          <p:stCondLst>
                                            <p:cond delay="0"/>
                                          </p:stCondLst>
                                        </p:cTn>
                                        <p:tgtEl>
                                          <p:spTgt spid="6"/>
                                        </p:tgtEl>
                                        <p:attrNameLst>
                                          <p:attrName>style.visibility</p:attrName>
                                        </p:attrNameLst>
                                      </p:cBhvr>
                                      <p:to>
                                        <p:strVal val="visible"/>
                                      </p:to>
                                    </p:set>
                                    <p:anim calcmode="lin" valueType="num">
                                      <p:cBhvr>
                                        <p:cTn id="10" dur="1000" fill="hold"/>
                                        <p:tgtEl>
                                          <p:spTgt spid="6"/>
                                        </p:tgtEl>
                                        <p:attrNameLst>
                                          <p:attrName>ppt_w</p:attrName>
                                        </p:attrNameLst>
                                      </p:cBhvr>
                                      <p:tavLst>
                                        <p:tav tm="0">
                                          <p:val>
                                            <p:strVal val="#ppt_w+.3"/>
                                          </p:val>
                                        </p:tav>
                                        <p:tav tm="100000">
                                          <p:val>
                                            <p:strVal val="#ppt_w"/>
                                          </p:val>
                                        </p:tav>
                                      </p:tavLst>
                                    </p:anim>
                                    <p:anim calcmode="lin" valueType="num">
                                      <p:cBhvr>
                                        <p:cTn id="11" dur="1000" fill="hold"/>
                                        <p:tgtEl>
                                          <p:spTgt spid="6"/>
                                        </p:tgtEl>
                                        <p:attrNameLst>
                                          <p:attrName>ppt_h</p:attrName>
                                        </p:attrNameLst>
                                      </p:cBhvr>
                                      <p:tavLst>
                                        <p:tav tm="0">
                                          <p:val>
                                            <p:strVal val="#ppt_h"/>
                                          </p:val>
                                        </p:tav>
                                        <p:tav tm="100000">
                                          <p:val>
                                            <p:strVal val="#ppt_h"/>
                                          </p:val>
                                        </p:tav>
                                      </p:tavLst>
                                    </p:anim>
                                    <p:animEffect transition="in" filter="fade">
                                      <p:cBhvr>
                                        <p:cTn id="12"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0" y="228926"/>
            <a:ext cx="9144000" cy="582602"/>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1128969" y="320172"/>
            <a:ext cx="1210588" cy="400110"/>
          </a:xfrm>
          <a:prstGeom prst="rect">
            <a:avLst/>
          </a:prstGeom>
        </p:spPr>
        <p:txBody>
          <a:bodyPr wrap="none">
            <a:spAutoFit/>
          </a:bodyPr>
          <a:lstStyle/>
          <a:p>
            <a:r>
              <a:rPr lang="zh-CN" altLang="en-US" sz="2000" dirty="0">
                <a:solidFill>
                  <a:schemeClr val="bg1"/>
                </a:solidFill>
                <a:latin typeface="微软雅黑" pitchFamily="34" charset="-122"/>
                <a:ea typeface="微软雅黑" pitchFamily="34" charset="-122"/>
              </a:rPr>
              <a:t>阶段回顾</a:t>
            </a:r>
            <a:endParaRPr lang="zh-CN" altLang="en-US" sz="2000" dirty="0">
              <a:solidFill>
                <a:schemeClr val="bg1"/>
              </a:solidFill>
              <a:latin typeface="微软雅黑" pitchFamily="34" charset="-122"/>
              <a:ea typeface="微软雅黑" pitchFamily="34" charset="-122"/>
            </a:endParaRPr>
          </a:p>
        </p:txBody>
      </p:sp>
      <p:sp>
        <p:nvSpPr>
          <p:cNvPr id="7" name="泪滴形 6"/>
          <p:cNvSpPr/>
          <p:nvPr/>
        </p:nvSpPr>
        <p:spPr>
          <a:xfrm>
            <a:off x="287524" y="267494"/>
            <a:ext cx="504056" cy="504056"/>
          </a:xfrm>
          <a:prstGeom prst="teardrop">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319324" y="280194"/>
            <a:ext cx="809645" cy="400110"/>
          </a:xfrm>
          <a:prstGeom prst="rect">
            <a:avLst/>
          </a:prstGeom>
        </p:spPr>
        <p:txBody>
          <a:bodyPr wrap="none">
            <a:spAutoFit/>
          </a:bodyPr>
          <a:lstStyle/>
          <a:p>
            <a:pPr lvl="0" algn="ctr" defTabSz="914400"/>
            <a:r>
              <a:rPr lang="en-US" altLang="zh-CN" sz="2000" b="1" dirty="0" smtClean="0">
                <a:solidFill>
                  <a:schemeClr val="bg1"/>
                </a:solidFill>
              </a:rPr>
              <a:t>Part 1</a:t>
            </a:r>
            <a:endParaRPr lang="zh-CN" altLang="en-US" sz="2000" b="1" dirty="0">
              <a:solidFill>
                <a:schemeClr val="bg1"/>
              </a:solidFill>
            </a:endParaRPr>
          </a:p>
        </p:txBody>
      </p:sp>
      <p:grpSp>
        <p:nvGrpSpPr>
          <p:cNvPr id="53" name="组合 15"/>
          <p:cNvGrpSpPr>
            <a:grpSpLocks/>
          </p:cNvGrpSpPr>
          <p:nvPr/>
        </p:nvGrpSpPr>
        <p:grpSpPr bwMode="auto">
          <a:xfrm flipH="1">
            <a:off x="7308304" y="95438"/>
            <a:ext cx="1850380" cy="835254"/>
            <a:chOff x="642910" y="357170"/>
            <a:chExt cx="1762153" cy="428643"/>
          </a:xfrm>
        </p:grpSpPr>
        <p:sp>
          <p:nvSpPr>
            <p:cNvPr id="54" name="任意多边形 53"/>
            <p:cNvSpPr/>
            <p:nvPr/>
          </p:nvSpPr>
          <p:spPr>
            <a:xfrm>
              <a:off x="2071683" y="714373"/>
              <a:ext cx="333380" cy="71440"/>
            </a:xfrm>
            <a:custGeom>
              <a:avLst/>
              <a:gdLst>
                <a:gd name="connsiteX0" fmla="*/ 0 w 333375"/>
                <a:gd name="connsiteY0" fmla="*/ 0 h 71438"/>
                <a:gd name="connsiteX1" fmla="*/ 0 w 333375"/>
                <a:gd name="connsiteY1" fmla="*/ 71438 h 71438"/>
                <a:gd name="connsiteX2" fmla="*/ 333375 w 333375"/>
                <a:gd name="connsiteY2" fmla="*/ 9525 h 71438"/>
                <a:gd name="connsiteX3" fmla="*/ 0 w 333375"/>
                <a:gd name="connsiteY3" fmla="*/ 0 h 71438"/>
              </a:gdLst>
              <a:ahLst/>
              <a:cxnLst>
                <a:cxn ang="0">
                  <a:pos x="connsiteX0" y="connsiteY0"/>
                </a:cxn>
                <a:cxn ang="0">
                  <a:pos x="connsiteX1" y="connsiteY1"/>
                </a:cxn>
                <a:cxn ang="0">
                  <a:pos x="connsiteX2" y="connsiteY2"/>
                </a:cxn>
                <a:cxn ang="0">
                  <a:pos x="connsiteX3" y="connsiteY3"/>
                </a:cxn>
              </a:cxnLst>
              <a:rect l="l" t="t" r="r" b="b"/>
              <a:pathLst>
                <a:path w="333375" h="71438">
                  <a:moveTo>
                    <a:pt x="0" y="0"/>
                  </a:moveTo>
                  <a:lnTo>
                    <a:pt x="0" y="71438"/>
                  </a:lnTo>
                  <a:lnTo>
                    <a:pt x="333375" y="9525"/>
                  </a:lnTo>
                  <a:lnTo>
                    <a:pt x="0" y="0"/>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p:cNvSpPr/>
            <p:nvPr/>
          </p:nvSpPr>
          <p:spPr>
            <a:xfrm>
              <a:off x="642910" y="357170"/>
              <a:ext cx="1428773" cy="428643"/>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任意多边形 55"/>
            <p:cNvSpPr/>
            <p:nvPr/>
          </p:nvSpPr>
          <p:spPr>
            <a:xfrm>
              <a:off x="2071683" y="357170"/>
              <a:ext cx="314330" cy="61916"/>
            </a:xfrm>
            <a:custGeom>
              <a:avLst/>
              <a:gdLst>
                <a:gd name="connsiteX0" fmla="*/ 0 w 314325"/>
                <a:gd name="connsiteY0" fmla="*/ 61912 h 61912"/>
                <a:gd name="connsiteX1" fmla="*/ 0 w 314325"/>
                <a:gd name="connsiteY1" fmla="*/ 0 h 61912"/>
                <a:gd name="connsiteX2" fmla="*/ 314325 w 314325"/>
                <a:gd name="connsiteY2" fmla="*/ 61912 h 61912"/>
                <a:gd name="connsiteX3" fmla="*/ 0 w 314325"/>
                <a:gd name="connsiteY3" fmla="*/ 61912 h 61912"/>
              </a:gdLst>
              <a:ahLst/>
              <a:cxnLst>
                <a:cxn ang="0">
                  <a:pos x="connsiteX0" y="connsiteY0"/>
                </a:cxn>
                <a:cxn ang="0">
                  <a:pos x="connsiteX1" y="connsiteY1"/>
                </a:cxn>
                <a:cxn ang="0">
                  <a:pos x="connsiteX2" y="connsiteY2"/>
                </a:cxn>
                <a:cxn ang="0">
                  <a:pos x="connsiteX3" y="connsiteY3"/>
                </a:cxn>
              </a:cxnLst>
              <a:rect l="l" t="t" r="r" b="b"/>
              <a:pathLst>
                <a:path w="314325" h="61912">
                  <a:moveTo>
                    <a:pt x="0" y="61912"/>
                  </a:moveTo>
                  <a:lnTo>
                    <a:pt x="0" y="0"/>
                  </a:lnTo>
                  <a:lnTo>
                    <a:pt x="314325" y="61912"/>
                  </a:lnTo>
                  <a:lnTo>
                    <a:pt x="0" y="61912"/>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 name="组合 5"/>
          <p:cNvGrpSpPr/>
          <p:nvPr/>
        </p:nvGrpSpPr>
        <p:grpSpPr>
          <a:xfrm>
            <a:off x="280744" y="1059582"/>
            <a:ext cx="1995103" cy="576064"/>
            <a:chOff x="1128969" y="3163443"/>
            <a:chExt cx="1995103" cy="576064"/>
          </a:xfrm>
        </p:grpSpPr>
        <p:sp>
          <p:nvSpPr>
            <p:cNvPr id="29" name="椭圆 28"/>
            <p:cNvSpPr/>
            <p:nvPr/>
          </p:nvSpPr>
          <p:spPr>
            <a:xfrm>
              <a:off x="1128969" y="3163443"/>
              <a:ext cx="576064" cy="576064"/>
            </a:xfrm>
            <a:prstGeom prst="ellipse">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latin typeface="Impact" pitchFamily="34" charset="0"/>
                </a:rPr>
                <a:t>12</a:t>
              </a:r>
              <a:endParaRPr lang="zh-CN" altLang="en-US" sz="1600" dirty="0">
                <a:latin typeface="Impact" pitchFamily="34" charset="0"/>
              </a:endParaRPr>
            </a:p>
          </p:txBody>
        </p:sp>
        <p:sp>
          <p:nvSpPr>
            <p:cNvPr id="33" name="TextBox 32"/>
            <p:cNvSpPr txBox="1"/>
            <p:nvPr/>
          </p:nvSpPr>
          <p:spPr>
            <a:xfrm>
              <a:off x="1682652" y="3297587"/>
              <a:ext cx="1441420" cy="307777"/>
            </a:xfrm>
            <a:prstGeom prst="rect">
              <a:avLst/>
            </a:prstGeom>
            <a:noFill/>
          </p:spPr>
          <p:txBody>
            <a:bodyPr wrap="none" rtlCol="0">
              <a:spAutoFit/>
            </a:bodyPr>
            <a:lstStyle/>
            <a:p>
              <a:r>
                <a:rPr lang="zh-CN" altLang="en-US" dirty="0" smtClean="0">
                  <a:solidFill>
                    <a:schemeClr val="bg1"/>
                  </a:solidFill>
                  <a:latin typeface="+mj-lt"/>
                  <a:ea typeface="FZLanTingHeiS-EL-GB"/>
                </a:rPr>
                <a:t>愿景与范围文档</a:t>
              </a:r>
              <a:endParaRPr lang="zh-CN" altLang="en-US" dirty="0">
                <a:solidFill>
                  <a:schemeClr val="bg1"/>
                </a:solidFill>
                <a:latin typeface="+mj-lt"/>
                <a:ea typeface="FZLanTingHeiS-EL-GB"/>
              </a:endParaRPr>
            </a:p>
          </p:txBody>
        </p:sp>
      </p:grpSp>
      <p:sp>
        <p:nvSpPr>
          <p:cNvPr id="59" name="TextBox 58"/>
          <p:cNvSpPr txBox="1"/>
          <p:nvPr/>
        </p:nvSpPr>
        <p:spPr>
          <a:xfrm>
            <a:off x="883856" y="1563638"/>
            <a:ext cx="5688632" cy="338554"/>
          </a:xfrm>
          <a:prstGeom prst="rect">
            <a:avLst/>
          </a:prstGeom>
          <a:noFill/>
        </p:spPr>
        <p:txBody>
          <a:bodyPr wrap="square" rtlCol="0">
            <a:spAutoFit/>
          </a:bodyPr>
          <a:lstStyle/>
          <a:p>
            <a:r>
              <a:rPr lang="zh-CN" altLang="en-US" sz="1600" b="1" dirty="0" smtClean="0">
                <a:solidFill>
                  <a:schemeClr val="bg1"/>
                </a:solidFill>
              </a:rPr>
              <a:t>于</a:t>
            </a:r>
            <a:r>
              <a:rPr lang="en-US" altLang="zh-CN" sz="1600" b="1" dirty="0" smtClean="0">
                <a:solidFill>
                  <a:schemeClr val="bg1"/>
                </a:solidFill>
              </a:rPr>
              <a:t>2017-11-5</a:t>
            </a:r>
            <a:r>
              <a:rPr lang="zh-CN" altLang="en-US" sz="1600" b="1" dirty="0" smtClean="0">
                <a:solidFill>
                  <a:schemeClr val="bg1"/>
                </a:solidFill>
              </a:rPr>
              <a:t>日提交愿景与范围文档</a:t>
            </a:r>
            <a:endParaRPr lang="zh-CN" altLang="zh-CN" sz="1600" b="1" dirty="0">
              <a:solidFill>
                <a:schemeClr val="bg1"/>
              </a:solidFill>
            </a:endParaRPr>
          </a:p>
        </p:txBody>
      </p:sp>
      <p:sp>
        <p:nvSpPr>
          <p:cNvPr id="2" name="矩形 1"/>
          <p:cNvSpPr/>
          <p:nvPr/>
        </p:nvSpPr>
        <p:spPr>
          <a:xfrm>
            <a:off x="856808" y="2067694"/>
            <a:ext cx="4572000" cy="2893100"/>
          </a:xfrm>
          <a:prstGeom prst="rect">
            <a:avLst/>
          </a:prstGeom>
        </p:spPr>
        <p:txBody>
          <a:bodyPr>
            <a:spAutoFit/>
          </a:bodyPr>
          <a:lstStyle/>
          <a:p>
            <a:r>
              <a:rPr lang="en-US" altLang="zh-CN" b="1" dirty="0">
                <a:solidFill>
                  <a:schemeClr val="bg1"/>
                </a:solidFill>
              </a:rPr>
              <a:t> </a:t>
            </a:r>
            <a:r>
              <a:rPr lang="en-US" altLang="zh-CN" b="1" dirty="0" smtClean="0">
                <a:solidFill>
                  <a:schemeClr val="bg1"/>
                </a:solidFill>
              </a:rPr>
              <a:t>         </a:t>
            </a:r>
            <a:r>
              <a:rPr lang="zh-CN" altLang="zh-CN" b="1" dirty="0" smtClean="0">
                <a:solidFill>
                  <a:schemeClr val="bg1"/>
                </a:solidFill>
              </a:rPr>
              <a:t>本</a:t>
            </a:r>
            <a:r>
              <a:rPr lang="zh-CN" altLang="zh-CN" b="1" dirty="0">
                <a:solidFill>
                  <a:schemeClr val="bg1"/>
                </a:solidFill>
              </a:rPr>
              <a:t>网站是一个促进软件工程系列课程的教师，学生</a:t>
            </a:r>
            <a:r>
              <a:rPr lang="zh-CN" altLang="en-US" b="1" dirty="0">
                <a:solidFill>
                  <a:schemeClr val="bg1"/>
                </a:solidFill>
              </a:rPr>
              <a:t>以及</a:t>
            </a:r>
            <a:r>
              <a:rPr lang="zh-CN" altLang="zh-CN" b="1" dirty="0">
                <a:solidFill>
                  <a:schemeClr val="bg1"/>
                </a:solidFill>
              </a:rPr>
              <a:t>对本课程感兴趣的非本专业人员进行交流学习的网站，针对教师，本网站可以提供，教学资料的上传与下载，教师自主安排课程答疑，与同学们进行论坛式的交流。对于学生，本网站能够提供所有开放课程教学资料的下载，与其他用户进行论坛式交流，进行教师安排的课程答疑功能。另外更重要的是当课程结束后，本网站并不会回收你浏览关于软件工程学习资料的权限，学生仍然可以借助本网站与老师和其他学生交流。另外，本网站作为一个交流平台，目标是吸引到已经学完软件工程课程的学生或是软件工程的相关从事者在本平台上互相交流，交换各自的心得体会，以此促进学校的软件工程系列课程的发展。</a:t>
            </a:r>
            <a:endParaRPr lang="zh-CN" altLang="en-US" dirty="0"/>
          </a:p>
        </p:txBody>
      </p:sp>
      <p:pic>
        <p:nvPicPr>
          <p:cNvPr id="15"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279604" y="2139702"/>
            <a:ext cx="3843664" cy="25663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94124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500"/>
                                        <p:tgtEl>
                                          <p:spTgt spid="59"/>
                                        </p:tgtEl>
                                      </p:cBhvr>
                                    </p:animEffect>
                                  </p:childTnLst>
                                </p:cTn>
                              </p:par>
                              <p:par>
                                <p:cTn id="8" presetID="50" presetClass="entr" presetSubtype="0" decel="100000" fill="hold" nodeType="withEffect">
                                  <p:stCondLst>
                                    <p:cond delay="200"/>
                                  </p:stCondLst>
                                  <p:childTnLst>
                                    <p:set>
                                      <p:cBhvr>
                                        <p:cTn id="9" dur="1" fill="hold">
                                          <p:stCondLst>
                                            <p:cond delay="0"/>
                                          </p:stCondLst>
                                        </p:cTn>
                                        <p:tgtEl>
                                          <p:spTgt spid="6"/>
                                        </p:tgtEl>
                                        <p:attrNameLst>
                                          <p:attrName>style.visibility</p:attrName>
                                        </p:attrNameLst>
                                      </p:cBhvr>
                                      <p:to>
                                        <p:strVal val="visible"/>
                                      </p:to>
                                    </p:set>
                                    <p:anim calcmode="lin" valueType="num">
                                      <p:cBhvr>
                                        <p:cTn id="10" dur="1000" fill="hold"/>
                                        <p:tgtEl>
                                          <p:spTgt spid="6"/>
                                        </p:tgtEl>
                                        <p:attrNameLst>
                                          <p:attrName>ppt_w</p:attrName>
                                        </p:attrNameLst>
                                      </p:cBhvr>
                                      <p:tavLst>
                                        <p:tav tm="0">
                                          <p:val>
                                            <p:strVal val="#ppt_w+.3"/>
                                          </p:val>
                                        </p:tav>
                                        <p:tav tm="100000">
                                          <p:val>
                                            <p:strVal val="#ppt_w"/>
                                          </p:val>
                                        </p:tav>
                                      </p:tavLst>
                                    </p:anim>
                                    <p:anim calcmode="lin" valueType="num">
                                      <p:cBhvr>
                                        <p:cTn id="11" dur="1000" fill="hold"/>
                                        <p:tgtEl>
                                          <p:spTgt spid="6"/>
                                        </p:tgtEl>
                                        <p:attrNameLst>
                                          <p:attrName>ppt_h</p:attrName>
                                        </p:attrNameLst>
                                      </p:cBhvr>
                                      <p:tavLst>
                                        <p:tav tm="0">
                                          <p:val>
                                            <p:strVal val="#ppt_h"/>
                                          </p:val>
                                        </p:tav>
                                        <p:tav tm="100000">
                                          <p:val>
                                            <p:strVal val="#ppt_h"/>
                                          </p:val>
                                        </p:tav>
                                      </p:tavLst>
                                    </p:anim>
                                    <p:animEffect transition="in" filter="fade">
                                      <p:cBhvr>
                                        <p:cTn id="12"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0" y="228926"/>
            <a:ext cx="9144000" cy="582602"/>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1128969" y="320172"/>
            <a:ext cx="1210588" cy="400110"/>
          </a:xfrm>
          <a:prstGeom prst="rect">
            <a:avLst/>
          </a:prstGeom>
        </p:spPr>
        <p:txBody>
          <a:bodyPr wrap="none">
            <a:spAutoFit/>
          </a:bodyPr>
          <a:lstStyle/>
          <a:p>
            <a:r>
              <a:rPr lang="zh-CN" altLang="en-US" sz="2000" dirty="0">
                <a:solidFill>
                  <a:schemeClr val="bg1"/>
                </a:solidFill>
                <a:latin typeface="微软雅黑" pitchFamily="34" charset="-122"/>
                <a:ea typeface="微软雅黑" pitchFamily="34" charset="-122"/>
              </a:rPr>
              <a:t>阶段回顾</a:t>
            </a:r>
            <a:endParaRPr lang="zh-CN" altLang="en-US" sz="2000" dirty="0">
              <a:solidFill>
                <a:schemeClr val="bg1"/>
              </a:solidFill>
              <a:latin typeface="微软雅黑" pitchFamily="34" charset="-122"/>
              <a:ea typeface="微软雅黑" pitchFamily="34" charset="-122"/>
            </a:endParaRPr>
          </a:p>
        </p:txBody>
      </p:sp>
      <p:sp>
        <p:nvSpPr>
          <p:cNvPr id="7" name="泪滴形 6"/>
          <p:cNvSpPr/>
          <p:nvPr/>
        </p:nvSpPr>
        <p:spPr>
          <a:xfrm>
            <a:off x="287524" y="267494"/>
            <a:ext cx="504056" cy="504056"/>
          </a:xfrm>
          <a:prstGeom prst="teardrop">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319324" y="280194"/>
            <a:ext cx="809645" cy="400110"/>
          </a:xfrm>
          <a:prstGeom prst="rect">
            <a:avLst/>
          </a:prstGeom>
        </p:spPr>
        <p:txBody>
          <a:bodyPr wrap="none">
            <a:spAutoFit/>
          </a:bodyPr>
          <a:lstStyle/>
          <a:p>
            <a:pPr lvl="0" algn="ctr" defTabSz="914400"/>
            <a:r>
              <a:rPr lang="en-US" altLang="zh-CN" sz="2000" b="1" dirty="0" smtClean="0">
                <a:solidFill>
                  <a:schemeClr val="bg1"/>
                </a:solidFill>
              </a:rPr>
              <a:t>Part 1</a:t>
            </a:r>
            <a:endParaRPr lang="zh-CN" altLang="en-US" sz="2000" b="1" dirty="0">
              <a:solidFill>
                <a:schemeClr val="bg1"/>
              </a:solidFill>
            </a:endParaRPr>
          </a:p>
        </p:txBody>
      </p:sp>
      <p:grpSp>
        <p:nvGrpSpPr>
          <p:cNvPr id="53" name="组合 15"/>
          <p:cNvGrpSpPr>
            <a:grpSpLocks/>
          </p:cNvGrpSpPr>
          <p:nvPr/>
        </p:nvGrpSpPr>
        <p:grpSpPr bwMode="auto">
          <a:xfrm flipH="1">
            <a:off x="7308304" y="95438"/>
            <a:ext cx="1850380" cy="835254"/>
            <a:chOff x="642910" y="357170"/>
            <a:chExt cx="1762153" cy="428643"/>
          </a:xfrm>
        </p:grpSpPr>
        <p:sp>
          <p:nvSpPr>
            <p:cNvPr id="54" name="任意多边形 53"/>
            <p:cNvSpPr/>
            <p:nvPr/>
          </p:nvSpPr>
          <p:spPr>
            <a:xfrm>
              <a:off x="2071683" y="714373"/>
              <a:ext cx="333380" cy="71440"/>
            </a:xfrm>
            <a:custGeom>
              <a:avLst/>
              <a:gdLst>
                <a:gd name="connsiteX0" fmla="*/ 0 w 333375"/>
                <a:gd name="connsiteY0" fmla="*/ 0 h 71438"/>
                <a:gd name="connsiteX1" fmla="*/ 0 w 333375"/>
                <a:gd name="connsiteY1" fmla="*/ 71438 h 71438"/>
                <a:gd name="connsiteX2" fmla="*/ 333375 w 333375"/>
                <a:gd name="connsiteY2" fmla="*/ 9525 h 71438"/>
                <a:gd name="connsiteX3" fmla="*/ 0 w 333375"/>
                <a:gd name="connsiteY3" fmla="*/ 0 h 71438"/>
              </a:gdLst>
              <a:ahLst/>
              <a:cxnLst>
                <a:cxn ang="0">
                  <a:pos x="connsiteX0" y="connsiteY0"/>
                </a:cxn>
                <a:cxn ang="0">
                  <a:pos x="connsiteX1" y="connsiteY1"/>
                </a:cxn>
                <a:cxn ang="0">
                  <a:pos x="connsiteX2" y="connsiteY2"/>
                </a:cxn>
                <a:cxn ang="0">
                  <a:pos x="connsiteX3" y="connsiteY3"/>
                </a:cxn>
              </a:cxnLst>
              <a:rect l="l" t="t" r="r" b="b"/>
              <a:pathLst>
                <a:path w="333375" h="71438">
                  <a:moveTo>
                    <a:pt x="0" y="0"/>
                  </a:moveTo>
                  <a:lnTo>
                    <a:pt x="0" y="71438"/>
                  </a:lnTo>
                  <a:lnTo>
                    <a:pt x="333375" y="9525"/>
                  </a:lnTo>
                  <a:lnTo>
                    <a:pt x="0" y="0"/>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p:cNvSpPr/>
            <p:nvPr/>
          </p:nvSpPr>
          <p:spPr>
            <a:xfrm>
              <a:off x="642910" y="357170"/>
              <a:ext cx="1428773" cy="428643"/>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任意多边形 55"/>
            <p:cNvSpPr/>
            <p:nvPr/>
          </p:nvSpPr>
          <p:spPr>
            <a:xfrm>
              <a:off x="2071683" y="357170"/>
              <a:ext cx="314330" cy="61916"/>
            </a:xfrm>
            <a:custGeom>
              <a:avLst/>
              <a:gdLst>
                <a:gd name="connsiteX0" fmla="*/ 0 w 314325"/>
                <a:gd name="connsiteY0" fmla="*/ 61912 h 61912"/>
                <a:gd name="connsiteX1" fmla="*/ 0 w 314325"/>
                <a:gd name="connsiteY1" fmla="*/ 0 h 61912"/>
                <a:gd name="connsiteX2" fmla="*/ 314325 w 314325"/>
                <a:gd name="connsiteY2" fmla="*/ 61912 h 61912"/>
                <a:gd name="connsiteX3" fmla="*/ 0 w 314325"/>
                <a:gd name="connsiteY3" fmla="*/ 61912 h 61912"/>
              </a:gdLst>
              <a:ahLst/>
              <a:cxnLst>
                <a:cxn ang="0">
                  <a:pos x="connsiteX0" y="connsiteY0"/>
                </a:cxn>
                <a:cxn ang="0">
                  <a:pos x="connsiteX1" y="connsiteY1"/>
                </a:cxn>
                <a:cxn ang="0">
                  <a:pos x="connsiteX2" y="connsiteY2"/>
                </a:cxn>
                <a:cxn ang="0">
                  <a:pos x="connsiteX3" y="connsiteY3"/>
                </a:cxn>
              </a:cxnLst>
              <a:rect l="l" t="t" r="r" b="b"/>
              <a:pathLst>
                <a:path w="314325" h="61912">
                  <a:moveTo>
                    <a:pt x="0" y="61912"/>
                  </a:moveTo>
                  <a:lnTo>
                    <a:pt x="0" y="0"/>
                  </a:lnTo>
                  <a:lnTo>
                    <a:pt x="314325" y="61912"/>
                  </a:lnTo>
                  <a:lnTo>
                    <a:pt x="0" y="61912"/>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 name="组合 5"/>
          <p:cNvGrpSpPr/>
          <p:nvPr/>
        </p:nvGrpSpPr>
        <p:grpSpPr>
          <a:xfrm>
            <a:off x="280744" y="1059582"/>
            <a:ext cx="1636031" cy="576064"/>
            <a:chOff x="1128969" y="3163443"/>
            <a:chExt cx="1636031" cy="576064"/>
          </a:xfrm>
        </p:grpSpPr>
        <p:sp>
          <p:nvSpPr>
            <p:cNvPr id="29" name="椭圆 28"/>
            <p:cNvSpPr/>
            <p:nvPr/>
          </p:nvSpPr>
          <p:spPr>
            <a:xfrm>
              <a:off x="1128969" y="3163443"/>
              <a:ext cx="576064" cy="576064"/>
            </a:xfrm>
            <a:prstGeom prst="ellipse">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latin typeface="Impact" pitchFamily="34" charset="0"/>
                </a:rPr>
                <a:t>13</a:t>
              </a:r>
              <a:endParaRPr lang="zh-CN" altLang="en-US" sz="1600" dirty="0">
                <a:latin typeface="Impact" pitchFamily="34" charset="0"/>
              </a:endParaRPr>
            </a:p>
          </p:txBody>
        </p:sp>
        <p:sp>
          <p:nvSpPr>
            <p:cNvPr id="33" name="TextBox 32"/>
            <p:cNvSpPr txBox="1"/>
            <p:nvPr/>
          </p:nvSpPr>
          <p:spPr>
            <a:xfrm>
              <a:off x="1682652" y="3297587"/>
              <a:ext cx="1082348" cy="307777"/>
            </a:xfrm>
            <a:prstGeom prst="rect">
              <a:avLst/>
            </a:prstGeom>
            <a:noFill/>
          </p:spPr>
          <p:txBody>
            <a:bodyPr wrap="none" rtlCol="0">
              <a:spAutoFit/>
            </a:bodyPr>
            <a:lstStyle/>
            <a:p>
              <a:r>
                <a:rPr lang="zh-CN" altLang="en-US" dirty="0" smtClean="0">
                  <a:solidFill>
                    <a:schemeClr val="bg1"/>
                  </a:solidFill>
                  <a:latin typeface="+mj-lt"/>
                  <a:ea typeface="FZLanTingHeiS-EL-GB"/>
                </a:rPr>
                <a:t>用户群分类</a:t>
              </a:r>
              <a:endParaRPr lang="zh-CN" altLang="en-US" dirty="0">
                <a:solidFill>
                  <a:schemeClr val="bg1"/>
                </a:solidFill>
                <a:latin typeface="+mj-lt"/>
                <a:ea typeface="FZLanTingHeiS-EL-GB"/>
              </a:endParaRPr>
            </a:p>
          </p:txBody>
        </p:sp>
      </p:grpSp>
      <p:sp>
        <p:nvSpPr>
          <p:cNvPr id="59" name="TextBox 58"/>
          <p:cNvSpPr txBox="1"/>
          <p:nvPr/>
        </p:nvSpPr>
        <p:spPr>
          <a:xfrm>
            <a:off x="179512" y="1826409"/>
            <a:ext cx="1872208" cy="2308324"/>
          </a:xfrm>
          <a:prstGeom prst="rect">
            <a:avLst/>
          </a:prstGeom>
          <a:noFill/>
        </p:spPr>
        <p:txBody>
          <a:bodyPr wrap="square" rtlCol="0">
            <a:spAutoFit/>
          </a:bodyPr>
          <a:lstStyle/>
          <a:p>
            <a:r>
              <a:rPr lang="zh-CN" altLang="en-US" sz="1600" b="1" dirty="0" smtClean="0">
                <a:solidFill>
                  <a:schemeClr val="bg1"/>
                </a:solidFill>
              </a:rPr>
              <a:t>本项目的用户基本可以分为教师，学生，游客，管理员用户。我们向他们发送了邀请成为用户代表的邀请函并得到回复。并在访谈中明确了用户职责。</a:t>
            </a:r>
            <a:endParaRPr lang="zh-CN" altLang="zh-CN" sz="1600" b="1" dirty="0">
              <a:solidFill>
                <a:schemeClr val="bg1"/>
              </a:solidFill>
            </a:endParaRPr>
          </a:p>
        </p:txBody>
      </p:sp>
      <p:graphicFrame>
        <p:nvGraphicFramePr>
          <p:cNvPr id="20" name="表格 19"/>
          <p:cNvGraphicFramePr>
            <a:graphicFrameLocks noGrp="1"/>
          </p:cNvGraphicFramePr>
          <p:nvPr>
            <p:extLst>
              <p:ext uri="{D42A27DB-BD31-4B8C-83A1-F6EECF244321}">
                <p14:modId xmlns:p14="http://schemas.microsoft.com/office/powerpoint/2010/main" val="1652464476"/>
              </p:ext>
            </p:extLst>
          </p:nvPr>
        </p:nvGraphicFramePr>
        <p:xfrm>
          <a:off x="2123728" y="825638"/>
          <a:ext cx="6687672" cy="4079671"/>
        </p:xfrm>
        <a:graphic>
          <a:graphicData uri="http://schemas.openxmlformats.org/drawingml/2006/table">
            <a:tbl>
              <a:tblPr firstRow="1" firstCol="1" bandRow="1">
                <a:tableStyleId>{5C22544A-7EE6-4342-B048-85BDC9FD1C3A}</a:tableStyleId>
              </a:tblPr>
              <a:tblGrid>
                <a:gridCol w="395710"/>
                <a:gridCol w="396378"/>
                <a:gridCol w="395042"/>
                <a:gridCol w="1036047"/>
                <a:gridCol w="2376264"/>
                <a:gridCol w="2088231"/>
              </a:tblGrid>
              <a:tr h="187353">
                <a:tc>
                  <a:txBody>
                    <a:bodyPr/>
                    <a:lstStyle/>
                    <a:p>
                      <a:pPr algn="just">
                        <a:spcAft>
                          <a:spcPts val="0"/>
                        </a:spcAft>
                      </a:pPr>
                      <a:r>
                        <a:rPr lang="zh-CN" sz="1050" kern="100" dirty="0">
                          <a:effectLst/>
                        </a:rPr>
                        <a:t>用户类</a:t>
                      </a:r>
                      <a:endParaRPr lang="zh-CN" sz="1000" kern="100" dirty="0">
                        <a:effectLst/>
                        <a:latin typeface="等线"/>
                        <a:ea typeface="宋体"/>
                        <a:cs typeface="Times New Roman"/>
                      </a:endParaRPr>
                    </a:p>
                  </a:txBody>
                  <a:tcPr marL="22461" marR="22461" marT="0" marB="0"/>
                </a:tc>
                <a:tc>
                  <a:txBody>
                    <a:bodyPr/>
                    <a:lstStyle/>
                    <a:p>
                      <a:pPr algn="just">
                        <a:spcAft>
                          <a:spcPts val="0"/>
                        </a:spcAft>
                      </a:pPr>
                      <a:r>
                        <a:rPr lang="zh-CN" sz="1050" kern="100">
                          <a:effectLst/>
                        </a:rPr>
                        <a:t>用户类别</a:t>
                      </a:r>
                      <a:endParaRPr lang="zh-CN" sz="1000" kern="100">
                        <a:effectLst/>
                        <a:latin typeface="等线"/>
                        <a:ea typeface="宋体"/>
                        <a:cs typeface="Times New Roman"/>
                      </a:endParaRPr>
                    </a:p>
                  </a:txBody>
                  <a:tcPr marL="22461" marR="22461" marT="0" marB="0"/>
                </a:tc>
                <a:tc>
                  <a:txBody>
                    <a:bodyPr/>
                    <a:lstStyle/>
                    <a:p>
                      <a:pPr algn="just">
                        <a:spcAft>
                          <a:spcPts val="0"/>
                        </a:spcAft>
                      </a:pPr>
                      <a:r>
                        <a:rPr lang="zh-CN" sz="1050" kern="100" dirty="0">
                          <a:effectLst/>
                        </a:rPr>
                        <a:t>用户代表</a:t>
                      </a:r>
                      <a:endParaRPr lang="zh-CN" sz="1000" kern="100" dirty="0">
                        <a:effectLst/>
                        <a:latin typeface="等线"/>
                        <a:ea typeface="宋体"/>
                        <a:cs typeface="Times New Roman"/>
                      </a:endParaRPr>
                    </a:p>
                  </a:txBody>
                  <a:tcPr marL="22461" marR="22461" marT="0" marB="0"/>
                </a:tc>
                <a:tc>
                  <a:txBody>
                    <a:bodyPr/>
                    <a:lstStyle/>
                    <a:p>
                      <a:pPr algn="just">
                        <a:spcAft>
                          <a:spcPts val="0"/>
                        </a:spcAft>
                      </a:pPr>
                      <a:r>
                        <a:rPr lang="zh-CN" sz="1050" kern="100">
                          <a:effectLst/>
                        </a:rPr>
                        <a:t>联系方式</a:t>
                      </a:r>
                      <a:endParaRPr lang="zh-CN" sz="1000" kern="100">
                        <a:effectLst/>
                        <a:latin typeface="等线"/>
                        <a:ea typeface="宋体"/>
                        <a:cs typeface="Times New Roman"/>
                      </a:endParaRPr>
                    </a:p>
                  </a:txBody>
                  <a:tcPr marL="22461" marR="22461" marT="0" marB="0"/>
                </a:tc>
                <a:tc>
                  <a:txBody>
                    <a:bodyPr/>
                    <a:lstStyle/>
                    <a:p>
                      <a:pPr algn="just">
                        <a:spcAft>
                          <a:spcPts val="0"/>
                        </a:spcAft>
                      </a:pPr>
                      <a:r>
                        <a:rPr lang="zh-CN" sz="1050" kern="100" dirty="0">
                          <a:effectLst/>
                        </a:rPr>
                        <a:t>用户描述</a:t>
                      </a:r>
                      <a:endParaRPr lang="zh-CN" sz="1000" kern="100" dirty="0">
                        <a:effectLst/>
                        <a:latin typeface="等线"/>
                        <a:ea typeface="宋体"/>
                        <a:cs typeface="Times New Roman"/>
                      </a:endParaRPr>
                    </a:p>
                  </a:txBody>
                  <a:tcPr marL="22461" marR="22461" marT="0" marB="0"/>
                </a:tc>
                <a:tc>
                  <a:txBody>
                    <a:bodyPr/>
                    <a:lstStyle/>
                    <a:p>
                      <a:pPr algn="just">
                        <a:spcAft>
                          <a:spcPts val="0"/>
                        </a:spcAft>
                      </a:pPr>
                      <a:r>
                        <a:rPr lang="zh-CN" sz="1050" kern="100" dirty="0" smtClean="0">
                          <a:effectLst/>
                        </a:rPr>
                        <a:t>用户</a:t>
                      </a:r>
                      <a:r>
                        <a:rPr lang="zh-CN" altLang="en-US" sz="1050" kern="100" dirty="0" smtClean="0">
                          <a:effectLst/>
                        </a:rPr>
                        <a:t>职责</a:t>
                      </a:r>
                      <a:endParaRPr lang="zh-CN" sz="1000" kern="100" dirty="0">
                        <a:effectLst/>
                        <a:latin typeface="等线"/>
                        <a:ea typeface="宋体"/>
                        <a:cs typeface="Times New Roman"/>
                      </a:endParaRPr>
                    </a:p>
                  </a:txBody>
                  <a:tcPr marL="22461" marR="22461" marT="0" marB="0"/>
                </a:tc>
              </a:tr>
              <a:tr h="1087742">
                <a:tc>
                  <a:txBody>
                    <a:bodyPr/>
                    <a:lstStyle/>
                    <a:p>
                      <a:pPr algn="just">
                        <a:spcAft>
                          <a:spcPts val="0"/>
                        </a:spcAft>
                      </a:pPr>
                      <a:r>
                        <a:rPr lang="zh-CN" sz="1000" kern="100">
                          <a:effectLst/>
                        </a:rPr>
                        <a:t>教师</a:t>
                      </a:r>
                      <a:endParaRPr lang="zh-CN" sz="1000" kern="100">
                        <a:effectLst/>
                        <a:latin typeface="等线"/>
                        <a:ea typeface="宋体"/>
                        <a:cs typeface="Times New Roman"/>
                      </a:endParaRPr>
                    </a:p>
                  </a:txBody>
                  <a:tcPr marL="22461" marR="22461" marT="0" marB="0"/>
                </a:tc>
                <a:tc>
                  <a:txBody>
                    <a:bodyPr/>
                    <a:lstStyle/>
                    <a:p>
                      <a:pPr algn="just">
                        <a:spcAft>
                          <a:spcPts val="0"/>
                        </a:spcAft>
                      </a:pPr>
                      <a:r>
                        <a:rPr lang="zh-CN" sz="1000" kern="100">
                          <a:effectLst/>
                        </a:rPr>
                        <a:t>核心用户</a:t>
                      </a:r>
                    </a:p>
                    <a:p>
                      <a:pPr algn="just">
                        <a:spcAft>
                          <a:spcPts val="0"/>
                        </a:spcAft>
                      </a:pPr>
                      <a:r>
                        <a:rPr lang="zh-CN" sz="1000" kern="100">
                          <a:effectLst/>
                        </a:rPr>
                        <a:t>直接用户</a:t>
                      </a:r>
                      <a:endParaRPr lang="zh-CN" sz="1000" kern="100">
                        <a:effectLst/>
                        <a:latin typeface="等线"/>
                        <a:ea typeface="宋体"/>
                        <a:cs typeface="Times New Roman"/>
                      </a:endParaRPr>
                    </a:p>
                  </a:txBody>
                  <a:tcPr marL="22461" marR="22461" marT="0" marB="0"/>
                </a:tc>
                <a:tc>
                  <a:txBody>
                    <a:bodyPr/>
                    <a:lstStyle/>
                    <a:p>
                      <a:pPr algn="just">
                        <a:spcAft>
                          <a:spcPts val="0"/>
                        </a:spcAft>
                      </a:pPr>
                      <a:r>
                        <a:rPr lang="zh-CN" sz="1000" kern="100">
                          <a:effectLst/>
                        </a:rPr>
                        <a:t>杨枨老师</a:t>
                      </a:r>
                      <a:endParaRPr lang="zh-CN" sz="1000" kern="100">
                        <a:effectLst/>
                        <a:latin typeface="等线"/>
                        <a:ea typeface="宋体"/>
                        <a:cs typeface="Times New Roman"/>
                      </a:endParaRPr>
                    </a:p>
                  </a:txBody>
                  <a:tcPr marL="22461" marR="22461" marT="0" marB="0"/>
                </a:tc>
                <a:tc>
                  <a:txBody>
                    <a:bodyPr/>
                    <a:lstStyle/>
                    <a:p>
                      <a:pPr algn="just">
                        <a:spcAft>
                          <a:spcPts val="0"/>
                        </a:spcAft>
                      </a:pPr>
                      <a:r>
                        <a:rPr lang="en-US" sz="1000" kern="100">
                          <a:effectLst/>
                        </a:rPr>
                        <a:t>TEL:13357102333</a:t>
                      </a:r>
                      <a:endParaRPr lang="zh-CN" sz="1000" kern="100">
                        <a:effectLst/>
                      </a:endParaRPr>
                    </a:p>
                    <a:p>
                      <a:pPr algn="just">
                        <a:spcAft>
                          <a:spcPts val="0"/>
                        </a:spcAft>
                      </a:pPr>
                      <a:r>
                        <a:rPr lang="en-US" sz="1000" kern="100">
                          <a:effectLst/>
                        </a:rPr>
                        <a:t>MAIL:</a:t>
                      </a:r>
                      <a:r>
                        <a:rPr lang="en-US" sz="1000" u="sng" kern="100">
                          <a:effectLst/>
                          <a:hlinkClick r:id="rId2"/>
                        </a:rPr>
                        <a:t>yangc@zucc.edu.cn</a:t>
                      </a:r>
                      <a:endParaRPr lang="zh-CN" sz="1000" kern="100">
                        <a:effectLst/>
                        <a:latin typeface="等线"/>
                        <a:ea typeface="宋体"/>
                        <a:cs typeface="Times New Roman"/>
                      </a:endParaRPr>
                    </a:p>
                  </a:txBody>
                  <a:tcPr marL="22461" marR="22461" marT="0" marB="0"/>
                </a:tc>
                <a:tc>
                  <a:txBody>
                    <a:bodyPr/>
                    <a:lstStyle/>
                    <a:p>
                      <a:pPr algn="just">
                        <a:spcAft>
                          <a:spcPts val="0"/>
                        </a:spcAft>
                      </a:pPr>
                      <a:r>
                        <a:rPr lang="zh-CN" sz="1000" kern="100">
                          <a:effectLst/>
                        </a:rPr>
                        <a:t>杨枨老师作为本项目的发起人，同时也是本课程的直接授课教师，在开发和使用上可以给出需求，具有很强的代表性。同时杨枨老师作为一个在互联网行业，特别是在软件工程行业涉猎广泛，拥有多年的教学经验，对于该项目有极大的指导性作用。</a:t>
                      </a:r>
                      <a:endParaRPr lang="zh-CN" sz="1000" kern="100">
                        <a:effectLst/>
                        <a:latin typeface="等线"/>
                        <a:ea typeface="宋体"/>
                        <a:cs typeface="Times New Roman"/>
                      </a:endParaRPr>
                    </a:p>
                  </a:txBody>
                  <a:tcPr marL="22461" marR="22461" marT="0" marB="0"/>
                </a:tc>
                <a:tc>
                  <a:txBody>
                    <a:bodyPr/>
                    <a:lstStyle/>
                    <a:p>
                      <a:pPr algn="just">
                        <a:spcAft>
                          <a:spcPts val="0"/>
                        </a:spcAft>
                      </a:pPr>
                      <a:r>
                        <a:rPr lang="zh-CN" sz="1000" kern="100" dirty="0">
                          <a:effectLst/>
                        </a:rPr>
                        <a:t>项目小组在开发过程中遇到问题可以及时与杨枨老师进行沟通，获取指导性意见。</a:t>
                      </a:r>
                      <a:endParaRPr lang="zh-CN" sz="1000" kern="100" dirty="0">
                        <a:effectLst/>
                        <a:latin typeface="等线"/>
                        <a:ea typeface="宋体"/>
                        <a:cs typeface="Times New Roman"/>
                      </a:endParaRPr>
                    </a:p>
                  </a:txBody>
                  <a:tcPr marL="22461" marR="22461" marT="0" marB="0"/>
                </a:tc>
              </a:tr>
              <a:tr h="421545">
                <a:tc>
                  <a:txBody>
                    <a:bodyPr/>
                    <a:lstStyle/>
                    <a:p>
                      <a:pPr algn="just">
                        <a:spcAft>
                          <a:spcPts val="0"/>
                        </a:spcAft>
                      </a:pPr>
                      <a:r>
                        <a:rPr lang="zh-CN" sz="1000" kern="100">
                          <a:effectLst/>
                        </a:rPr>
                        <a:t>学生</a:t>
                      </a:r>
                      <a:endParaRPr lang="zh-CN" sz="1000" kern="100">
                        <a:effectLst/>
                        <a:latin typeface="等线"/>
                        <a:ea typeface="宋体"/>
                        <a:cs typeface="Times New Roman"/>
                      </a:endParaRPr>
                    </a:p>
                  </a:txBody>
                  <a:tcPr marL="22461" marR="22461" marT="0" marB="0"/>
                </a:tc>
                <a:tc>
                  <a:txBody>
                    <a:bodyPr/>
                    <a:lstStyle/>
                    <a:p>
                      <a:pPr algn="just">
                        <a:spcAft>
                          <a:spcPts val="0"/>
                        </a:spcAft>
                      </a:pPr>
                      <a:r>
                        <a:rPr lang="zh-CN" sz="1000" kern="100">
                          <a:effectLst/>
                        </a:rPr>
                        <a:t>普通用户</a:t>
                      </a:r>
                    </a:p>
                    <a:p>
                      <a:pPr algn="just">
                        <a:spcAft>
                          <a:spcPts val="0"/>
                        </a:spcAft>
                      </a:pPr>
                      <a:r>
                        <a:rPr lang="zh-CN" sz="1000" kern="100">
                          <a:effectLst/>
                        </a:rPr>
                        <a:t>直接用户</a:t>
                      </a:r>
                      <a:endParaRPr lang="zh-CN" sz="1000" kern="100">
                        <a:effectLst/>
                        <a:latin typeface="等线"/>
                        <a:ea typeface="宋体"/>
                        <a:cs typeface="Times New Roman"/>
                      </a:endParaRPr>
                    </a:p>
                  </a:txBody>
                  <a:tcPr marL="22461" marR="22461" marT="0" marB="0"/>
                </a:tc>
                <a:tc>
                  <a:txBody>
                    <a:bodyPr/>
                    <a:lstStyle/>
                    <a:p>
                      <a:pPr algn="just">
                        <a:spcAft>
                          <a:spcPts val="0"/>
                        </a:spcAft>
                      </a:pPr>
                      <a:r>
                        <a:rPr lang="zh-CN" sz="1000" kern="100">
                          <a:effectLst/>
                        </a:rPr>
                        <a:t>葛倍良</a:t>
                      </a:r>
                      <a:endParaRPr lang="zh-CN" sz="1000" kern="100">
                        <a:effectLst/>
                        <a:latin typeface="等线"/>
                        <a:ea typeface="宋体"/>
                        <a:cs typeface="Times New Roman"/>
                      </a:endParaRPr>
                    </a:p>
                  </a:txBody>
                  <a:tcPr marL="22461" marR="22461" marT="0" marB="0"/>
                </a:tc>
                <a:tc>
                  <a:txBody>
                    <a:bodyPr/>
                    <a:lstStyle/>
                    <a:p>
                      <a:pPr algn="just">
                        <a:spcAft>
                          <a:spcPts val="0"/>
                        </a:spcAft>
                      </a:pPr>
                      <a:r>
                        <a:rPr lang="en-US" sz="1000" kern="100">
                          <a:effectLst/>
                        </a:rPr>
                        <a:t>MAIL</a:t>
                      </a:r>
                      <a:r>
                        <a:rPr lang="zh-CN" sz="1000" kern="100">
                          <a:effectLst/>
                        </a:rPr>
                        <a:t>：</a:t>
                      </a:r>
                      <a:r>
                        <a:rPr lang="en-US" sz="1000" u="sng" kern="100">
                          <a:effectLst/>
                          <a:hlinkClick r:id="rId3"/>
                        </a:rPr>
                        <a:t>31501364@stu.zucc.edu.cn</a:t>
                      </a:r>
                      <a:endParaRPr lang="zh-CN" sz="1000" kern="100">
                        <a:effectLst/>
                        <a:latin typeface="等线"/>
                        <a:ea typeface="宋体"/>
                        <a:cs typeface="Times New Roman"/>
                      </a:endParaRPr>
                    </a:p>
                  </a:txBody>
                  <a:tcPr marL="22461" marR="22461" marT="0" marB="0"/>
                </a:tc>
                <a:tc>
                  <a:txBody>
                    <a:bodyPr/>
                    <a:lstStyle/>
                    <a:p>
                      <a:pPr algn="just">
                        <a:spcAft>
                          <a:spcPts val="0"/>
                        </a:spcAft>
                      </a:pPr>
                      <a:r>
                        <a:rPr lang="zh-CN" sz="1000" kern="100">
                          <a:effectLst/>
                        </a:rPr>
                        <a:t>在软件开发过程中一直积极学习，长期在图书馆中学习相关知识。</a:t>
                      </a:r>
                      <a:endParaRPr lang="zh-CN" sz="1000" kern="100">
                        <a:effectLst/>
                        <a:latin typeface="等线"/>
                        <a:ea typeface="宋体"/>
                        <a:cs typeface="Times New Roman"/>
                      </a:endParaRPr>
                    </a:p>
                  </a:txBody>
                  <a:tcPr marL="22461" marR="22461" marT="0" marB="0"/>
                </a:tc>
                <a:tc>
                  <a:txBody>
                    <a:bodyPr/>
                    <a:lstStyle/>
                    <a:p>
                      <a:pPr algn="just">
                        <a:spcAft>
                          <a:spcPts val="0"/>
                        </a:spcAft>
                      </a:pPr>
                      <a:r>
                        <a:rPr lang="zh-CN" sz="1000" kern="100">
                          <a:effectLst/>
                        </a:rPr>
                        <a:t>提供学生的需求，同时作为开发者对软件开发过程有更多的思考。</a:t>
                      </a:r>
                      <a:endParaRPr lang="zh-CN" sz="1000" kern="100">
                        <a:effectLst/>
                        <a:latin typeface="等线"/>
                        <a:ea typeface="宋体"/>
                        <a:cs typeface="Times New Roman"/>
                      </a:endParaRPr>
                    </a:p>
                  </a:txBody>
                  <a:tcPr marL="22461" marR="22461" marT="0" marB="0"/>
                </a:tc>
              </a:tr>
              <a:tr h="491802">
                <a:tc>
                  <a:txBody>
                    <a:bodyPr/>
                    <a:lstStyle/>
                    <a:p>
                      <a:pPr algn="just">
                        <a:spcAft>
                          <a:spcPts val="0"/>
                        </a:spcAft>
                      </a:pPr>
                      <a:r>
                        <a:rPr lang="zh-CN" sz="1000" kern="100">
                          <a:effectLst/>
                        </a:rPr>
                        <a:t>游客</a:t>
                      </a:r>
                      <a:endParaRPr lang="zh-CN" sz="1000" kern="100">
                        <a:effectLst/>
                        <a:latin typeface="等线"/>
                        <a:ea typeface="宋体"/>
                        <a:cs typeface="Times New Roman"/>
                      </a:endParaRPr>
                    </a:p>
                  </a:txBody>
                  <a:tcPr marL="22461" marR="22461" marT="0" marB="0"/>
                </a:tc>
                <a:tc>
                  <a:txBody>
                    <a:bodyPr/>
                    <a:lstStyle/>
                    <a:p>
                      <a:pPr algn="just">
                        <a:spcAft>
                          <a:spcPts val="0"/>
                        </a:spcAft>
                      </a:pPr>
                      <a:r>
                        <a:rPr lang="zh-CN" sz="1000" kern="100">
                          <a:effectLst/>
                        </a:rPr>
                        <a:t>普通用户</a:t>
                      </a:r>
                    </a:p>
                    <a:p>
                      <a:pPr algn="just">
                        <a:spcAft>
                          <a:spcPts val="0"/>
                        </a:spcAft>
                      </a:pPr>
                      <a:r>
                        <a:rPr lang="zh-CN" sz="1000" kern="100">
                          <a:effectLst/>
                        </a:rPr>
                        <a:t>间接用户</a:t>
                      </a:r>
                      <a:endParaRPr lang="zh-CN" sz="1000" kern="100">
                        <a:effectLst/>
                        <a:latin typeface="等线"/>
                        <a:ea typeface="宋体"/>
                        <a:cs typeface="Times New Roman"/>
                      </a:endParaRPr>
                    </a:p>
                  </a:txBody>
                  <a:tcPr marL="22461" marR="22461" marT="0" marB="0"/>
                </a:tc>
                <a:tc>
                  <a:txBody>
                    <a:bodyPr/>
                    <a:lstStyle/>
                    <a:p>
                      <a:pPr algn="just">
                        <a:spcAft>
                          <a:spcPts val="0"/>
                        </a:spcAft>
                      </a:pPr>
                      <a:r>
                        <a:rPr lang="zh-CN" sz="1000" kern="100">
                          <a:effectLst/>
                        </a:rPr>
                        <a:t>何海</a:t>
                      </a:r>
                      <a:endParaRPr lang="zh-CN" sz="1000" kern="100">
                        <a:effectLst/>
                        <a:latin typeface="等线"/>
                        <a:ea typeface="宋体"/>
                        <a:cs typeface="Times New Roman"/>
                      </a:endParaRPr>
                    </a:p>
                  </a:txBody>
                  <a:tcPr marL="22461" marR="22461" marT="0" marB="0"/>
                </a:tc>
                <a:tc>
                  <a:txBody>
                    <a:bodyPr/>
                    <a:lstStyle/>
                    <a:p>
                      <a:pPr algn="just">
                        <a:spcAft>
                          <a:spcPts val="0"/>
                        </a:spcAft>
                      </a:pPr>
                      <a:r>
                        <a:rPr lang="en-US" sz="1000" kern="100">
                          <a:effectLst/>
                        </a:rPr>
                        <a:t>TEL:15858260632</a:t>
                      </a:r>
                      <a:endParaRPr lang="zh-CN" sz="1000" kern="100">
                        <a:effectLst/>
                      </a:endParaRPr>
                    </a:p>
                    <a:p>
                      <a:pPr algn="just">
                        <a:spcAft>
                          <a:spcPts val="0"/>
                        </a:spcAft>
                      </a:pPr>
                      <a:r>
                        <a:rPr lang="en-US" sz="1000" kern="100">
                          <a:effectLst/>
                        </a:rPr>
                        <a:t>MAIL:</a:t>
                      </a:r>
                      <a:r>
                        <a:rPr lang="en-US" sz="1000" u="sng" kern="100">
                          <a:effectLst/>
                          <a:hlinkClick r:id="rId3"/>
                        </a:rPr>
                        <a:t>31503236@stu.zucc.edu.cn</a:t>
                      </a:r>
                      <a:endParaRPr lang="zh-CN" sz="1000" kern="100">
                        <a:effectLst/>
                        <a:latin typeface="等线"/>
                        <a:ea typeface="宋体"/>
                        <a:cs typeface="Times New Roman"/>
                      </a:endParaRPr>
                    </a:p>
                  </a:txBody>
                  <a:tcPr marL="22461" marR="22461" marT="0" marB="0"/>
                </a:tc>
                <a:tc>
                  <a:txBody>
                    <a:bodyPr/>
                    <a:lstStyle/>
                    <a:p>
                      <a:pPr algn="just">
                        <a:spcAft>
                          <a:spcPts val="0"/>
                        </a:spcAft>
                      </a:pPr>
                      <a:r>
                        <a:rPr lang="zh-CN" sz="1000" kern="100">
                          <a:effectLst/>
                        </a:rPr>
                        <a:t>对于软件开发及编码有极强的学习兴趣。使用</a:t>
                      </a:r>
                      <a:r>
                        <a:rPr lang="en-US" sz="1000" kern="100">
                          <a:effectLst/>
                        </a:rPr>
                        <a:t>BB</a:t>
                      </a:r>
                      <a:r>
                        <a:rPr lang="zh-CN" sz="1000" kern="100">
                          <a:effectLst/>
                        </a:rPr>
                        <a:t>、慕课等类似网站的用户。</a:t>
                      </a:r>
                      <a:endParaRPr lang="zh-CN" sz="1000" kern="100">
                        <a:effectLst/>
                        <a:latin typeface="等线"/>
                        <a:ea typeface="宋体"/>
                        <a:cs typeface="Times New Roman"/>
                      </a:endParaRPr>
                    </a:p>
                  </a:txBody>
                  <a:tcPr marL="22461" marR="22461" marT="0" marB="0"/>
                </a:tc>
                <a:tc>
                  <a:txBody>
                    <a:bodyPr/>
                    <a:lstStyle/>
                    <a:p>
                      <a:pPr algn="just">
                        <a:spcAft>
                          <a:spcPts val="0"/>
                        </a:spcAft>
                      </a:pPr>
                      <a:r>
                        <a:rPr lang="zh-CN" sz="1000" kern="100">
                          <a:effectLst/>
                        </a:rPr>
                        <a:t>提供网站建设的个人意见和吸引点。</a:t>
                      </a:r>
                      <a:endParaRPr lang="zh-CN" sz="1000" kern="100">
                        <a:effectLst/>
                        <a:latin typeface="等线"/>
                        <a:ea typeface="宋体"/>
                        <a:cs typeface="Times New Roman"/>
                      </a:endParaRPr>
                    </a:p>
                  </a:txBody>
                  <a:tcPr marL="22461" marR="22461" marT="0" marB="0"/>
                </a:tc>
              </a:tr>
              <a:tr h="843089">
                <a:tc>
                  <a:txBody>
                    <a:bodyPr/>
                    <a:lstStyle/>
                    <a:p>
                      <a:pPr algn="just">
                        <a:spcAft>
                          <a:spcPts val="0"/>
                        </a:spcAft>
                      </a:pPr>
                      <a:r>
                        <a:rPr lang="zh-CN" sz="1000" kern="100">
                          <a:effectLst/>
                        </a:rPr>
                        <a:t>管理员</a:t>
                      </a:r>
                      <a:endParaRPr lang="zh-CN" sz="1000" kern="100">
                        <a:effectLst/>
                        <a:latin typeface="等线"/>
                        <a:ea typeface="宋体"/>
                        <a:cs typeface="Times New Roman"/>
                      </a:endParaRPr>
                    </a:p>
                  </a:txBody>
                  <a:tcPr marL="22461" marR="22461" marT="0" marB="0"/>
                </a:tc>
                <a:tc>
                  <a:txBody>
                    <a:bodyPr/>
                    <a:lstStyle/>
                    <a:p>
                      <a:pPr algn="just">
                        <a:spcAft>
                          <a:spcPts val="0"/>
                        </a:spcAft>
                      </a:pPr>
                      <a:r>
                        <a:rPr lang="zh-CN" sz="1000" kern="100">
                          <a:effectLst/>
                        </a:rPr>
                        <a:t>普通用户</a:t>
                      </a:r>
                    </a:p>
                    <a:p>
                      <a:pPr algn="just">
                        <a:spcAft>
                          <a:spcPts val="0"/>
                        </a:spcAft>
                      </a:pPr>
                      <a:r>
                        <a:rPr lang="zh-CN" sz="1000" kern="100">
                          <a:effectLst/>
                        </a:rPr>
                        <a:t>直接用户</a:t>
                      </a:r>
                      <a:endParaRPr lang="zh-CN" sz="1000" kern="100">
                        <a:effectLst/>
                        <a:latin typeface="等线"/>
                        <a:ea typeface="宋体"/>
                        <a:cs typeface="Times New Roman"/>
                      </a:endParaRPr>
                    </a:p>
                  </a:txBody>
                  <a:tcPr marL="22461" marR="22461" marT="0" marB="0"/>
                </a:tc>
                <a:tc>
                  <a:txBody>
                    <a:bodyPr/>
                    <a:lstStyle/>
                    <a:p>
                      <a:pPr algn="just">
                        <a:spcAft>
                          <a:spcPts val="0"/>
                        </a:spcAft>
                      </a:pPr>
                      <a:r>
                        <a:rPr lang="zh-CN" sz="1000" kern="100">
                          <a:effectLst/>
                        </a:rPr>
                        <a:t>李泽龙</a:t>
                      </a:r>
                      <a:endParaRPr lang="zh-CN" sz="1000" kern="100">
                        <a:effectLst/>
                        <a:latin typeface="等线"/>
                        <a:ea typeface="宋体"/>
                        <a:cs typeface="Times New Roman"/>
                      </a:endParaRPr>
                    </a:p>
                  </a:txBody>
                  <a:tcPr marL="22461" marR="22461" marT="0" marB="0"/>
                </a:tc>
                <a:tc>
                  <a:txBody>
                    <a:bodyPr/>
                    <a:lstStyle/>
                    <a:p>
                      <a:pPr algn="just">
                        <a:spcAft>
                          <a:spcPts val="0"/>
                        </a:spcAft>
                      </a:pPr>
                      <a:r>
                        <a:rPr lang="en-US" sz="1000" kern="100">
                          <a:effectLst/>
                        </a:rPr>
                        <a:t>TEL:18258871339</a:t>
                      </a:r>
                      <a:endParaRPr lang="zh-CN" sz="1000" kern="100">
                        <a:effectLst/>
                      </a:endParaRPr>
                    </a:p>
                    <a:p>
                      <a:pPr algn="just">
                        <a:spcAft>
                          <a:spcPts val="0"/>
                        </a:spcAft>
                      </a:pPr>
                      <a:r>
                        <a:rPr lang="en-US" sz="1000" kern="100">
                          <a:effectLst/>
                        </a:rPr>
                        <a:t>MAIL:kurisu_l@163.com</a:t>
                      </a:r>
                      <a:endParaRPr lang="zh-CN" sz="1000" kern="100">
                        <a:effectLst/>
                        <a:latin typeface="等线"/>
                        <a:ea typeface="宋体"/>
                        <a:cs typeface="Times New Roman"/>
                      </a:endParaRPr>
                    </a:p>
                  </a:txBody>
                  <a:tcPr marL="22461" marR="22461" marT="0" marB="0"/>
                </a:tc>
                <a:tc>
                  <a:txBody>
                    <a:bodyPr/>
                    <a:lstStyle/>
                    <a:p>
                      <a:pPr algn="just">
                        <a:spcAft>
                          <a:spcPts val="0"/>
                        </a:spcAft>
                      </a:pPr>
                      <a:r>
                        <a:rPr lang="zh-CN" sz="1000" kern="100">
                          <a:effectLst/>
                        </a:rPr>
                        <a:t>是本次项目的项目经理，直接负责本次项目，对项目过程及进度进行直接控制，是管理员的不二人选，同时具有较强的领导力及判断力。</a:t>
                      </a:r>
                      <a:endParaRPr lang="zh-CN" sz="1000" kern="100">
                        <a:effectLst/>
                        <a:latin typeface="等线"/>
                        <a:ea typeface="宋体"/>
                        <a:cs typeface="Times New Roman"/>
                      </a:endParaRPr>
                    </a:p>
                  </a:txBody>
                  <a:tcPr marL="22461" marR="22461" marT="0" marB="0"/>
                </a:tc>
                <a:tc>
                  <a:txBody>
                    <a:bodyPr/>
                    <a:lstStyle/>
                    <a:p>
                      <a:pPr algn="just">
                        <a:spcAft>
                          <a:spcPts val="0"/>
                        </a:spcAft>
                      </a:pPr>
                      <a:r>
                        <a:rPr lang="zh-CN" sz="1000" kern="100">
                          <a:effectLst/>
                        </a:rPr>
                        <a:t>提供管理员需求并对本次项目进行进度及过程的控制。</a:t>
                      </a:r>
                      <a:endParaRPr lang="zh-CN" sz="1000" kern="100">
                        <a:effectLst/>
                        <a:latin typeface="等线"/>
                        <a:ea typeface="宋体"/>
                        <a:cs typeface="Times New Roman"/>
                      </a:endParaRPr>
                    </a:p>
                  </a:txBody>
                  <a:tcPr marL="22461" marR="22461" marT="0" marB="0"/>
                </a:tc>
              </a:tr>
              <a:tr h="491802">
                <a:tc>
                  <a:txBody>
                    <a:bodyPr/>
                    <a:lstStyle/>
                    <a:p>
                      <a:pPr algn="just">
                        <a:spcAft>
                          <a:spcPts val="0"/>
                        </a:spcAft>
                      </a:pPr>
                      <a:r>
                        <a:rPr lang="zh-CN" sz="1000" kern="100">
                          <a:effectLst/>
                        </a:rPr>
                        <a:t>项目决策人</a:t>
                      </a:r>
                      <a:endParaRPr lang="zh-CN" sz="1000" kern="100">
                        <a:effectLst/>
                        <a:latin typeface="等线"/>
                        <a:ea typeface="宋体"/>
                        <a:cs typeface="Times New Roman"/>
                      </a:endParaRPr>
                    </a:p>
                  </a:txBody>
                  <a:tcPr marL="22461" marR="22461" marT="0" marB="0"/>
                </a:tc>
                <a:tc>
                  <a:txBody>
                    <a:bodyPr/>
                    <a:lstStyle/>
                    <a:p>
                      <a:pPr algn="just">
                        <a:spcAft>
                          <a:spcPts val="0"/>
                        </a:spcAft>
                      </a:pPr>
                      <a:r>
                        <a:rPr lang="zh-CN" sz="1000" kern="100">
                          <a:effectLst/>
                        </a:rPr>
                        <a:t>普通用户</a:t>
                      </a:r>
                    </a:p>
                    <a:p>
                      <a:pPr algn="just">
                        <a:spcAft>
                          <a:spcPts val="0"/>
                        </a:spcAft>
                      </a:pPr>
                      <a:r>
                        <a:rPr lang="zh-CN" sz="1000" kern="100">
                          <a:effectLst/>
                        </a:rPr>
                        <a:t>间接用户</a:t>
                      </a:r>
                      <a:endParaRPr lang="zh-CN" sz="1000" kern="100">
                        <a:effectLst/>
                        <a:latin typeface="等线"/>
                        <a:ea typeface="宋体"/>
                        <a:cs typeface="Times New Roman"/>
                      </a:endParaRPr>
                    </a:p>
                  </a:txBody>
                  <a:tcPr marL="22461" marR="22461" marT="0" marB="0"/>
                </a:tc>
                <a:tc>
                  <a:txBody>
                    <a:bodyPr/>
                    <a:lstStyle/>
                    <a:p>
                      <a:pPr algn="just">
                        <a:spcAft>
                          <a:spcPts val="0"/>
                        </a:spcAft>
                      </a:pPr>
                      <a:r>
                        <a:rPr lang="zh-CN" sz="1000" kern="100">
                          <a:effectLst/>
                        </a:rPr>
                        <a:t>蒋家俊</a:t>
                      </a:r>
                      <a:endParaRPr lang="zh-CN" sz="1000" kern="100">
                        <a:effectLst/>
                        <a:latin typeface="等线"/>
                        <a:ea typeface="宋体"/>
                        <a:cs typeface="Times New Roman"/>
                      </a:endParaRPr>
                    </a:p>
                  </a:txBody>
                  <a:tcPr marL="22461" marR="22461" marT="0" marB="0"/>
                </a:tc>
                <a:tc>
                  <a:txBody>
                    <a:bodyPr/>
                    <a:lstStyle/>
                    <a:p>
                      <a:pPr algn="just">
                        <a:spcAft>
                          <a:spcPts val="0"/>
                        </a:spcAft>
                      </a:pPr>
                      <a:r>
                        <a:rPr lang="en-US" sz="1000" kern="100">
                          <a:effectLst/>
                        </a:rPr>
                        <a:t>TEL:15858266626</a:t>
                      </a:r>
                      <a:endParaRPr lang="zh-CN" sz="1000" kern="100">
                        <a:effectLst/>
                      </a:endParaRPr>
                    </a:p>
                    <a:p>
                      <a:pPr algn="just">
                        <a:spcAft>
                          <a:spcPts val="0"/>
                        </a:spcAft>
                      </a:pPr>
                      <a:r>
                        <a:rPr lang="en-US" sz="1000" kern="100">
                          <a:effectLst/>
                        </a:rPr>
                        <a:t>MAIL:</a:t>
                      </a:r>
                      <a:r>
                        <a:rPr lang="en-US" sz="1000" u="sng" kern="100">
                          <a:effectLst/>
                          <a:hlinkClick r:id="rId3"/>
                        </a:rPr>
                        <a:t>31501368@stu.zucc.edu.cn</a:t>
                      </a:r>
                      <a:endParaRPr lang="zh-CN" sz="1000" kern="100">
                        <a:effectLst/>
                        <a:latin typeface="等线"/>
                        <a:ea typeface="宋体"/>
                        <a:cs typeface="Times New Roman"/>
                      </a:endParaRPr>
                    </a:p>
                  </a:txBody>
                  <a:tcPr marL="22461" marR="22461" marT="0" marB="0"/>
                </a:tc>
                <a:tc>
                  <a:txBody>
                    <a:bodyPr/>
                    <a:lstStyle/>
                    <a:p>
                      <a:pPr algn="just">
                        <a:spcAft>
                          <a:spcPts val="0"/>
                        </a:spcAft>
                      </a:pPr>
                      <a:r>
                        <a:rPr lang="zh-CN" sz="1000" kern="100">
                          <a:effectLst/>
                        </a:rPr>
                        <a:t>解决不同用户群之间的需求冲突、协调不一致并对出现的范围问题作出仲裁。</a:t>
                      </a:r>
                      <a:endParaRPr lang="zh-CN" sz="1000" kern="100">
                        <a:effectLst/>
                        <a:latin typeface="等线"/>
                        <a:ea typeface="宋体"/>
                        <a:cs typeface="Times New Roman"/>
                      </a:endParaRPr>
                    </a:p>
                  </a:txBody>
                  <a:tcPr marL="22461" marR="22461" marT="0" marB="0"/>
                </a:tc>
                <a:tc>
                  <a:txBody>
                    <a:bodyPr/>
                    <a:lstStyle/>
                    <a:p>
                      <a:pPr algn="just">
                        <a:spcAft>
                          <a:spcPts val="0"/>
                        </a:spcAft>
                      </a:pPr>
                      <a:r>
                        <a:rPr lang="zh-CN" sz="1000" kern="100" dirty="0">
                          <a:effectLst/>
                        </a:rPr>
                        <a:t>当对决定不清晰或被授权人放弃履行他们的职责，决策人用做好应对措施。</a:t>
                      </a:r>
                      <a:endParaRPr lang="zh-CN" sz="1000" kern="100" dirty="0">
                        <a:effectLst/>
                        <a:latin typeface="等线"/>
                        <a:ea typeface="宋体"/>
                        <a:cs typeface="Times New Roman"/>
                      </a:endParaRPr>
                    </a:p>
                  </a:txBody>
                  <a:tcPr marL="22461" marR="22461" marT="0" marB="0"/>
                </a:tc>
              </a:tr>
            </a:tbl>
          </a:graphicData>
        </a:graphic>
      </p:graphicFrame>
    </p:spTree>
    <p:extLst>
      <p:ext uri="{BB962C8B-B14F-4D97-AF65-F5344CB8AC3E}">
        <p14:creationId xmlns:p14="http://schemas.microsoft.com/office/powerpoint/2010/main" val="5024306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1000"/>
                                        <p:tgtEl>
                                          <p:spTgt spid="59"/>
                                        </p:tgtEl>
                                      </p:cBhvr>
                                    </p:animEffect>
                                    <p:anim calcmode="lin" valueType="num">
                                      <p:cBhvr>
                                        <p:cTn id="8" dur="1000" fill="hold"/>
                                        <p:tgtEl>
                                          <p:spTgt spid="59"/>
                                        </p:tgtEl>
                                        <p:attrNameLst>
                                          <p:attrName>ppt_x</p:attrName>
                                        </p:attrNameLst>
                                      </p:cBhvr>
                                      <p:tavLst>
                                        <p:tav tm="0">
                                          <p:val>
                                            <p:strVal val="#ppt_x"/>
                                          </p:val>
                                        </p:tav>
                                        <p:tav tm="100000">
                                          <p:val>
                                            <p:strVal val="#ppt_x"/>
                                          </p:val>
                                        </p:tav>
                                      </p:tavLst>
                                    </p:anim>
                                    <p:anim calcmode="lin" valueType="num">
                                      <p:cBhvr>
                                        <p:cTn id="9" dur="1000" fill="hold"/>
                                        <p:tgtEl>
                                          <p:spTgt spid="59"/>
                                        </p:tgtEl>
                                        <p:attrNameLst>
                                          <p:attrName>ppt_y</p:attrName>
                                        </p:attrNameLst>
                                      </p:cBhvr>
                                      <p:tavLst>
                                        <p:tav tm="0">
                                          <p:val>
                                            <p:strVal val="#ppt_y+.1"/>
                                          </p:val>
                                        </p:tav>
                                        <p:tav tm="100000">
                                          <p:val>
                                            <p:strVal val="#ppt_y"/>
                                          </p:val>
                                        </p:tav>
                                      </p:tavLst>
                                    </p:anim>
                                  </p:childTnLst>
                                </p:cTn>
                              </p:par>
                              <p:par>
                                <p:cTn id="10" presetID="50" presetClass="entr" presetSubtype="0" decel="100000" fill="hold" nodeType="withEffect">
                                  <p:stCondLst>
                                    <p:cond delay="200"/>
                                  </p:stCondLst>
                                  <p:childTnLst>
                                    <p:set>
                                      <p:cBhvr>
                                        <p:cTn id="11" dur="1" fill="hold">
                                          <p:stCondLst>
                                            <p:cond delay="0"/>
                                          </p:stCondLst>
                                        </p:cTn>
                                        <p:tgtEl>
                                          <p:spTgt spid="6"/>
                                        </p:tgtEl>
                                        <p:attrNameLst>
                                          <p:attrName>style.visibility</p:attrName>
                                        </p:attrNameLst>
                                      </p:cBhvr>
                                      <p:to>
                                        <p:strVal val="visible"/>
                                      </p:to>
                                    </p:set>
                                    <p:anim calcmode="lin" valueType="num">
                                      <p:cBhvr>
                                        <p:cTn id="12" dur="1000" fill="hold"/>
                                        <p:tgtEl>
                                          <p:spTgt spid="6"/>
                                        </p:tgtEl>
                                        <p:attrNameLst>
                                          <p:attrName>ppt_w</p:attrName>
                                        </p:attrNameLst>
                                      </p:cBhvr>
                                      <p:tavLst>
                                        <p:tav tm="0">
                                          <p:val>
                                            <p:strVal val="#ppt_w+.3"/>
                                          </p:val>
                                        </p:tav>
                                        <p:tav tm="100000">
                                          <p:val>
                                            <p:strVal val="#ppt_w"/>
                                          </p:val>
                                        </p:tav>
                                      </p:tavLst>
                                    </p:anim>
                                    <p:anim calcmode="lin" valueType="num">
                                      <p:cBhvr>
                                        <p:cTn id="13" dur="1000" fill="hold"/>
                                        <p:tgtEl>
                                          <p:spTgt spid="6"/>
                                        </p:tgtEl>
                                        <p:attrNameLst>
                                          <p:attrName>ppt_h</p:attrName>
                                        </p:attrNameLst>
                                      </p:cBhvr>
                                      <p:tavLst>
                                        <p:tav tm="0">
                                          <p:val>
                                            <p:strVal val="#ppt_h"/>
                                          </p:val>
                                        </p:tav>
                                        <p:tav tm="100000">
                                          <p:val>
                                            <p:strVal val="#ppt_h"/>
                                          </p:val>
                                        </p:tav>
                                      </p:tavLst>
                                    </p:anim>
                                    <p:animEffect transition="in" filter="fade">
                                      <p:cBhvr>
                                        <p:cTn id="14"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0" y="228926"/>
            <a:ext cx="9144000" cy="582602"/>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1128969" y="320172"/>
            <a:ext cx="1980029" cy="400110"/>
          </a:xfrm>
          <a:prstGeom prst="rect">
            <a:avLst/>
          </a:prstGeom>
        </p:spPr>
        <p:txBody>
          <a:bodyPr wrap="none">
            <a:spAutoFit/>
          </a:bodyPr>
          <a:lstStyle/>
          <a:p>
            <a:r>
              <a:rPr lang="zh-CN" altLang="en-US" sz="2000" dirty="0" smtClean="0">
                <a:solidFill>
                  <a:schemeClr val="bg1"/>
                </a:solidFill>
                <a:latin typeface="微软雅黑" pitchFamily="34" charset="-122"/>
                <a:ea typeface="微软雅黑" pitchFamily="34" charset="-122"/>
              </a:rPr>
              <a:t>需求获取及实现</a:t>
            </a:r>
            <a:endParaRPr lang="zh-CN" altLang="en-US" sz="2000" dirty="0">
              <a:solidFill>
                <a:schemeClr val="bg1"/>
              </a:solidFill>
              <a:latin typeface="微软雅黑" pitchFamily="34" charset="-122"/>
              <a:ea typeface="微软雅黑" pitchFamily="34" charset="-122"/>
            </a:endParaRPr>
          </a:p>
        </p:txBody>
      </p:sp>
      <p:sp>
        <p:nvSpPr>
          <p:cNvPr id="7" name="泪滴形 6"/>
          <p:cNvSpPr/>
          <p:nvPr/>
        </p:nvSpPr>
        <p:spPr>
          <a:xfrm>
            <a:off x="287524" y="267494"/>
            <a:ext cx="504056" cy="504056"/>
          </a:xfrm>
          <a:prstGeom prst="teardrop">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319324" y="280194"/>
            <a:ext cx="809645" cy="400110"/>
          </a:xfrm>
          <a:prstGeom prst="rect">
            <a:avLst/>
          </a:prstGeom>
        </p:spPr>
        <p:txBody>
          <a:bodyPr wrap="none">
            <a:spAutoFit/>
          </a:bodyPr>
          <a:lstStyle/>
          <a:p>
            <a:pPr lvl="0" algn="ctr" defTabSz="914400"/>
            <a:r>
              <a:rPr lang="en-US" altLang="zh-CN" sz="2000" b="1" dirty="0" smtClean="0">
                <a:solidFill>
                  <a:schemeClr val="bg1"/>
                </a:solidFill>
              </a:rPr>
              <a:t>Part </a:t>
            </a:r>
            <a:r>
              <a:rPr lang="en-US" altLang="zh-CN" sz="2000" b="1" dirty="0" smtClean="0">
                <a:solidFill>
                  <a:schemeClr val="bg1"/>
                </a:solidFill>
              </a:rPr>
              <a:t>2</a:t>
            </a:r>
            <a:endParaRPr lang="zh-CN" altLang="en-US" sz="2000" b="1" dirty="0">
              <a:solidFill>
                <a:schemeClr val="bg1"/>
              </a:solidFill>
            </a:endParaRPr>
          </a:p>
        </p:txBody>
      </p:sp>
      <p:grpSp>
        <p:nvGrpSpPr>
          <p:cNvPr id="53" name="组合 15"/>
          <p:cNvGrpSpPr>
            <a:grpSpLocks/>
          </p:cNvGrpSpPr>
          <p:nvPr/>
        </p:nvGrpSpPr>
        <p:grpSpPr bwMode="auto">
          <a:xfrm flipH="1">
            <a:off x="7308304" y="95438"/>
            <a:ext cx="1850380" cy="835254"/>
            <a:chOff x="642910" y="357170"/>
            <a:chExt cx="1762153" cy="428643"/>
          </a:xfrm>
        </p:grpSpPr>
        <p:sp>
          <p:nvSpPr>
            <p:cNvPr id="54" name="任意多边形 53"/>
            <p:cNvSpPr/>
            <p:nvPr/>
          </p:nvSpPr>
          <p:spPr>
            <a:xfrm>
              <a:off x="2071683" y="714373"/>
              <a:ext cx="333380" cy="71440"/>
            </a:xfrm>
            <a:custGeom>
              <a:avLst/>
              <a:gdLst>
                <a:gd name="connsiteX0" fmla="*/ 0 w 333375"/>
                <a:gd name="connsiteY0" fmla="*/ 0 h 71438"/>
                <a:gd name="connsiteX1" fmla="*/ 0 w 333375"/>
                <a:gd name="connsiteY1" fmla="*/ 71438 h 71438"/>
                <a:gd name="connsiteX2" fmla="*/ 333375 w 333375"/>
                <a:gd name="connsiteY2" fmla="*/ 9525 h 71438"/>
                <a:gd name="connsiteX3" fmla="*/ 0 w 333375"/>
                <a:gd name="connsiteY3" fmla="*/ 0 h 71438"/>
              </a:gdLst>
              <a:ahLst/>
              <a:cxnLst>
                <a:cxn ang="0">
                  <a:pos x="connsiteX0" y="connsiteY0"/>
                </a:cxn>
                <a:cxn ang="0">
                  <a:pos x="connsiteX1" y="connsiteY1"/>
                </a:cxn>
                <a:cxn ang="0">
                  <a:pos x="connsiteX2" y="connsiteY2"/>
                </a:cxn>
                <a:cxn ang="0">
                  <a:pos x="connsiteX3" y="connsiteY3"/>
                </a:cxn>
              </a:cxnLst>
              <a:rect l="l" t="t" r="r" b="b"/>
              <a:pathLst>
                <a:path w="333375" h="71438">
                  <a:moveTo>
                    <a:pt x="0" y="0"/>
                  </a:moveTo>
                  <a:lnTo>
                    <a:pt x="0" y="71438"/>
                  </a:lnTo>
                  <a:lnTo>
                    <a:pt x="333375" y="9525"/>
                  </a:lnTo>
                  <a:lnTo>
                    <a:pt x="0" y="0"/>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p:cNvSpPr/>
            <p:nvPr/>
          </p:nvSpPr>
          <p:spPr>
            <a:xfrm>
              <a:off x="642910" y="357170"/>
              <a:ext cx="1428773" cy="428643"/>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任意多边形 55"/>
            <p:cNvSpPr/>
            <p:nvPr/>
          </p:nvSpPr>
          <p:spPr>
            <a:xfrm>
              <a:off x="2071683" y="357170"/>
              <a:ext cx="314330" cy="61916"/>
            </a:xfrm>
            <a:custGeom>
              <a:avLst/>
              <a:gdLst>
                <a:gd name="connsiteX0" fmla="*/ 0 w 314325"/>
                <a:gd name="connsiteY0" fmla="*/ 61912 h 61912"/>
                <a:gd name="connsiteX1" fmla="*/ 0 w 314325"/>
                <a:gd name="connsiteY1" fmla="*/ 0 h 61912"/>
                <a:gd name="connsiteX2" fmla="*/ 314325 w 314325"/>
                <a:gd name="connsiteY2" fmla="*/ 61912 h 61912"/>
                <a:gd name="connsiteX3" fmla="*/ 0 w 314325"/>
                <a:gd name="connsiteY3" fmla="*/ 61912 h 61912"/>
              </a:gdLst>
              <a:ahLst/>
              <a:cxnLst>
                <a:cxn ang="0">
                  <a:pos x="connsiteX0" y="connsiteY0"/>
                </a:cxn>
                <a:cxn ang="0">
                  <a:pos x="connsiteX1" y="connsiteY1"/>
                </a:cxn>
                <a:cxn ang="0">
                  <a:pos x="connsiteX2" y="connsiteY2"/>
                </a:cxn>
                <a:cxn ang="0">
                  <a:pos x="connsiteX3" y="connsiteY3"/>
                </a:cxn>
              </a:cxnLst>
              <a:rect l="l" t="t" r="r" b="b"/>
              <a:pathLst>
                <a:path w="314325" h="61912">
                  <a:moveTo>
                    <a:pt x="0" y="61912"/>
                  </a:moveTo>
                  <a:lnTo>
                    <a:pt x="0" y="0"/>
                  </a:lnTo>
                  <a:lnTo>
                    <a:pt x="314325" y="61912"/>
                  </a:lnTo>
                  <a:lnTo>
                    <a:pt x="0" y="61912"/>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 name="组合 5"/>
          <p:cNvGrpSpPr/>
          <p:nvPr/>
        </p:nvGrpSpPr>
        <p:grpSpPr>
          <a:xfrm>
            <a:off x="280744" y="1059582"/>
            <a:ext cx="2815841" cy="576064"/>
            <a:chOff x="1128969" y="3163443"/>
            <a:chExt cx="2815841" cy="576064"/>
          </a:xfrm>
        </p:grpSpPr>
        <p:sp>
          <p:nvSpPr>
            <p:cNvPr id="29" name="椭圆 28"/>
            <p:cNvSpPr/>
            <p:nvPr/>
          </p:nvSpPr>
          <p:spPr>
            <a:xfrm>
              <a:off x="1128969" y="3163443"/>
              <a:ext cx="576064" cy="576064"/>
            </a:xfrm>
            <a:prstGeom prst="ellipse">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latin typeface="Impact" pitchFamily="34" charset="0"/>
                </a:rPr>
                <a:t>01</a:t>
              </a:r>
              <a:endParaRPr lang="zh-CN" altLang="en-US" sz="1600" dirty="0">
                <a:latin typeface="Impact" pitchFamily="34" charset="0"/>
              </a:endParaRPr>
            </a:p>
          </p:txBody>
        </p:sp>
        <p:sp>
          <p:nvSpPr>
            <p:cNvPr id="33" name="TextBox 32"/>
            <p:cNvSpPr txBox="1"/>
            <p:nvPr/>
          </p:nvSpPr>
          <p:spPr>
            <a:xfrm>
              <a:off x="1682652" y="3297587"/>
              <a:ext cx="2262158" cy="369332"/>
            </a:xfrm>
            <a:prstGeom prst="rect">
              <a:avLst/>
            </a:prstGeom>
            <a:noFill/>
          </p:spPr>
          <p:txBody>
            <a:bodyPr wrap="none" rtlCol="0">
              <a:spAutoFit/>
            </a:bodyPr>
            <a:lstStyle/>
            <a:p>
              <a:r>
                <a:rPr lang="zh-CN" altLang="en-US" sz="1800" dirty="0" smtClean="0">
                  <a:solidFill>
                    <a:schemeClr val="bg1"/>
                  </a:solidFill>
                  <a:latin typeface="+mj-lt"/>
                  <a:ea typeface="FZLanTingHeiS-EL-GB"/>
                </a:rPr>
                <a:t>用户需求获取及确认</a:t>
              </a:r>
              <a:endParaRPr lang="zh-CN" altLang="en-US" sz="1800" dirty="0">
                <a:solidFill>
                  <a:schemeClr val="bg1"/>
                </a:solidFill>
                <a:latin typeface="+mj-lt"/>
                <a:ea typeface="FZLanTingHeiS-EL-GB"/>
              </a:endParaRPr>
            </a:p>
          </p:txBody>
        </p:sp>
      </p:gr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6808" y="1635646"/>
            <a:ext cx="2095500" cy="2849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TextBox 14"/>
          <p:cNvSpPr txBox="1"/>
          <p:nvPr/>
        </p:nvSpPr>
        <p:spPr>
          <a:xfrm>
            <a:off x="2984356" y="1635646"/>
            <a:ext cx="5692100" cy="584775"/>
          </a:xfrm>
          <a:prstGeom prst="rect">
            <a:avLst/>
          </a:prstGeom>
          <a:noFill/>
        </p:spPr>
        <p:txBody>
          <a:bodyPr wrap="square" rtlCol="0">
            <a:spAutoFit/>
          </a:bodyPr>
          <a:lstStyle/>
          <a:p>
            <a:r>
              <a:rPr lang="zh-CN" altLang="en-US" sz="1600" b="1" dirty="0" smtClean="0">
                <a:solidFill>
                  <a:schemeClr val="bg1"/>
                </a:solidFill>
              </a:rPr>
              <a:t>我们对每一位用户代表都进行了需求访谈及确认，对于需求不明确的地方对相应的用户代表进行了多次的访谈会议。</a:t>
            </a:r>
            <a:endParaRPr lang="zh-CN" altLang="zh-CN" sz="1600" b="1" dirty="0">
              <a:solidFill>
                <a:schemeClr val="bg1"/>
              </a:solidFill>
            </a:endParaRPr>
          </a:p>
        </p:txBody>
      </p:sp>
    </p:spTree>
    <p:extLst>
      <p:ext uri="{BB962C8B-B14F-4D97-AF65-F5344CB8AC3E}">
        <p14:creationId xmlns:p14="http://schemas.microsoft.com/office/powerpoint/2010/main" val="3146382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nodeType="withEffect">
                                  <p:stCondLst>
                                    <p:cond delay="200"/>
                                  </p:stCondLst>
                                  <p:childTnLst>
                                    <p:set>
                                      <p:cBhvr>
                                        <p:cTn id="6" dur="1" fill="hold">
                                          <p:stCondLst>
                                            <p:cond delay="0"/>
                                          </p:stCondLst>
                                        </p:cTn>
                                        <p:tgtEl>
                                          <p:spTgt spid="6"/>
                                        </p:tgtEl>
                                        <p:attrNameLst>
                                          <p:attrName>style.visibility</p:attrName>
                                        </p:attrNameLst>
                                      </p:cBhvr>
                                      <p:to>
                                        <p:strVal val="visible"/>
                                      </p:to>
                                    </p:set>
                                    <p:anim calcmode="lin" valueType="num">
                                      <p:cBhvr>
                                        <p:cTn id="7" dur="1000" fill="hold"/>
                                        <p:tgtEl>
                                          <p:spTgt spid="6"/>
                                        </p:tgtEl>
                                        <p:attrNameLst>
                                          <p:attrName>ppt_w</p:attrName>
                                        </p:attrNameLst>
                                      </p:cBhvr>
                                      <p:tavLst>
                                        <p:tav tm="0">
                                          <p:val>
                                            <p:strVal val="#ppt_w+.3"/>
                                          </p:val>
                                        </p:tav>
                                        <p:tav tm="100000">
                                          <p:val>
                                            <p:strVal val="#ppt_w"/>
                                          </p:val>
                                        </p:tav>
                                      </p:tavLst>
                                    </p:anim>
                                    <p:anim calcmode="lin" valueType="num">
                                      <p:cBhvr>
                                        <p:cTn id="8" dur="1000" fill="hold"/>
                                        <p:tgtEl>
                                          <p:spTgt spid="6"/>
                                        </p:tgtEl>
                                        <p:attrNameLst>
                                          <p:attrName>ppt_h</p:attrName>
                                        </p:attrNameLst>
                                      </p:cBhvr>
                                      <p:tavLst>
                                        <p:tav tm="0">
                                          <p:val>
                                            <p:strVal val="#ppt_h"/>
                                          </p:val>
                                        </p:tav>
                                        <p:tav tm="100000">
                                          <p:val>
                                            <p:strVal val="#ppt_h"/>
                                          </p:val>
                                        </p:tav>
                                      </p:tavLst>
                                    </p:anim>
                                    <p:animEffect transition="in" filter="fade">
                                      <p:cBhvr>
                                        <p:cTn id="9" dur="1000"/>
                                        <p:tgtEl>
                                          <p:spTgt spid="6"/>
                                        </p:tgtEl>
                                      </p:cBhvr>
                                    </p:animEffect>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5"/>
                                        </p:tgtEl>
                                        <p:attrNameLst>
                                          <p:attrName>style.visibility</p:attrName>
                                        </p:attrNameLst>
                                      </p:cBhvr>
                                      <p:to>
                                        <p:strVal val="visible"/>
                                      </p:to>
                                    </p:set>
                                    <p:animEffect transition="in" filter="fade">
                                      <p:cBhvr>
                                        <p:cTn id="14" dur="1000"/>
                                        <p:tgtEl>
                                          <p:spTgt spid="15"/>
                                        </p:tgtEl>
                                      </p:cBhvr>
                                    </p:animEffect>
                                    <p:anim calcmode="lin" valueType="num">
                                      <p:cBhvr>
                                        <p:cTn id="15" dur="1000" fill="hold"/>
                                        <p:tgtEl>
                                          <p:spTgt spid="15"/>
                                        </p:tgtEl>
                                        <p:attrNameLst>
                                          <p:attrName>ppt_x</p:attrName>
                                        </p:attrNameLst>
                                      </p:cBhvr>
                                      <p:tavLst>
                                        <p:tav tm="0">
                                          <p:val>
                                            <p:strVal val="#ppt_x"/>
                                          </p:val>
                                        </p:tav>
                                        <p:tav tm="100000">
                                          <p:val>
                                            <p:strVal val="#ppt_x"/>
                                          </p:val>
                                        </p:tav>
                                      </p:tavLst>
                                    </p:anim>
                                    <p:anim calcmode="lin" valueType="num">
                                      <p:cBhvr>
                                        <p:cTn id="16"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0" y="228926"/>
            <a:ext cx="9144000" cy="582602"/>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泪滴形 6"/>
          <p:cNvSpPr/>
          <p:nvPr/>
        </p:nvSpPr>
        <p:spPr>
          <a:xfrm>
            <a:off x="287524" y="267494"/>
            <a:ext cx="504056" cy="504056"/>
          </a:xfrm>
          <a:prstGeom prst="teardrop">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244687" y="280194"/>
            <a:ext cx="958917" cy="400110"/>
          </a:xfrm>
          <a:prstGeom prst="rect">
            <a:avLst/>
          </a:prstGeom>
        </p:spPr>
        <p:txBody>
          <a:bodyPr wrap="none">
            <a:spAutoFit/>
          </a:bodyPr>
          <a:lstStyle/>
          <a:p>
            <a:pPr lvl="0" algn="ctr" defTabSz="914400"/>
            <a:r>
              <a:rPr lang="zh-CN" altLang="en-US" sz="2000" b="1" dirty="0" smtClean="0">
                <a:solidFill>
                  <a:schemeClr val="bg1"/>
                </a:solidFill>
              </a:rPr>
              <a:t>目录：</a:t>
            </a:r>
            <a:endParaRPr lang="zh-CN" altLang="en-US" sz="2000" b="1" dirty="0">
              <a:solidFill>
                <a:schemeClr val="bg1"/>
              </a:solidFill>
            </a:endParaRPr>
          </a:p>
        </p:txBody>
      </p:sp>
      <p:sp>
        <p:nvSpPr>
          <p:cNvPr id="37" name="六边形 22"/>
          <p:cNvSpPr/>
          <p:nvPr/>
        </p:nvSpPr>
        <p:spPr>
          <a:xfrm>
            <a:off x="2680219" y="1411884"/>
            <a:ext cx="4351443" cy="576064"/>
          </a:xfrm>
          <a:custGeom>
            <a:avLst/>
            <a:gdLst/>
            <a:ahLst/>
            <a:cxnLst/>
            <a:rect l="l" t="t" r="r" b="b"/>
            <a:pathLst>
              <a:path w="3960440" h="576064">
                <a:moveTo>
                  <a:pt x="0" y="0"/>
                </a:moveTo>
                <a:lnTo>
                  <a:pt x="3816424" y="0"/>
                </a:lnTo>
                <a:lnTo>
                  <a:pt x="3960440" y="288032"/>
                </a:lnTo>
                <a:lnTo>
                  <a:pt x="3816424" y="576064"/>
                </a:lnTo>
                <a:lnTo>
                  <a:pt x="0" y="576064"/>
                </a:lnTo>
                <a:lnTo>
                  <a:pt x="144016" y="288032"/>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zh-CN" altLang="en-US" sz="2400" dirty="0" smtClean="0">
                <a:solidFill>
                  <a:schemeClr val="tx1">
                    <a:lumMod val="95000"/>
                    <a:lumOff val="5000"/>
                    <a:alpha val="50000"/>
                  </a:schemeClr>
                </a:solidFill>
                <a:effectLst>
                  <a:outerShdw blurRad="38100" dist="38100" dir="2700000" algn="tl">
                    <a:srgbClr val="000000">
                      <a:alpha val="43137"/>
                    </a:srgbClr>
                  </a:outerShdw>
                </a:effectLst>
              </a:rPr>
              <a:t>阶段回顾</a:t>
            </a:r>
            <a:endParaRPr lang="zh-CN" altLang="en-US" sz="2400" dirty="0">
              <a:solidFill>
                <a:schemeClr val="tx1">
                  <a:lumMod val="95000"/>
                  <a:lumOff val="5000"/>
                  <a:alpha val="50000"/>
                </a:schemeClr>
              </a:solidFill>
              <a:effectLst>
                <a:outerShdw blurRad="38100" dist="38100" dir="2700000" algn="tl">
                  <a:srgbClr val="000000">
                    <a:alpha val="43137"/>
                  </a:srgbClr>
                </a:outerShdw>
              </a:effectLst>
            </a:endParaRPr>
          </a:p>
        </p:txBody>
      </p:sp>
      <p:sp>
        <p:nvSpPr>
          <p:cNvPr id="38" name="六边形 22"/>
          <p:cNvSpPr/>
          <p:nvPr/>
        </p:nvSpPr>
        <p:spPr>
          <a:xfrm>
            <a:off x="2689351" y="2211331"/>
            <a:ext cx="4351443" cy="576064"/>
          </a:xfrm>
          <a:custGeom>
            <a:avLst/>
            <a:gdLst/>
            <a:ahLst/>
            <a:cxnLst/>
            <a:rect l="l" t="t" r="r" b="b"/>
            <a:pathLst>
              <a:path w="3960440" h="576064">
                <a:moveTo>
                  <a:pt x="0" y="0"/>
                </a:moveTo>
                <a:lnTo>
                  <a:pt x="3816424" y="0"/>
                </a:lnTo>
                <a:lnTo>
                  <a:pt x="3960440" y="288032"/>
                </a:lnTo>
                <a:lnTo>
                  <a:pt x="3816424" y="576064"/>
                </a:lnTo>
                <a:lnTo>
                  <a:pt x="0" y="576064"/>
                </a:lnTo>
                <a:lnTo>
                  <a:pt x="144016" y="288032"/>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altLang="zh-CN" sz="2400" dirty="0">
                <a:solidFill>
                  <a:schemeClr val="bg1">
                    <a:alpha val="50000"/>
                  </a:schemeClr>
                </a:solidFill>
                <a:effectLst>
                  <a:outerShdw blurRad="38100" dist="38100" dir="2700000" algn="tl">
                    <a:srgbClr val="000000">
                      <a:alpha val="43137"/>
                    </a:srgbClr>
                  </a:outerShdw>
                </a:effectLst>
              </a:rPr>
              <a:t> </a:t>
            </a:r>
            <a:r>
              <a:rPr lang="zh-CN" altLang="en-US" sz="2400" dirty="0">
                <a:solidFill>
                  <a:schemeClr val="tx1">
                    <a:lumMod val="95000"/>
                    <a:lumOff val="5000"/>
                    <a:alpha val="50000"/>
                  </a:schemeClr>
                </a:solidFill>
                <a:effectLst>
                  <a:outerShdw blurRad="38100" dist="38100" dir="2700000" algn="tl">
                    <a:srgbClr val="000000">
                      <a:alpha val="43137"/>
                    </a:srgbClr>
                  </a:outerShdw>
                </a:effectLst>
              </a:rPr>
              <a:t>需求</a:t>
            </a:r>
            <a:r>
              <a:rPr lang="zh-CN" altLang="en-US" sz="2400" dirty="0" smtClean="0">
                <a:solidFill>
                  <a:schemeClr val="tx1">
                    <a:lumMod val="95000"/>
                    <a:lumOff val="5000"/>
                    <a:alpha val="50000"/>
                  </a:schemeClr>
                </a:solidFill>
                <a:effectLst>
                  <a:outerShdw blurRad="38100" dist="38100" dir="2700000" algn="tl">
                    <a:srgbClr val="000000">
                      <a:alpha val="43137"/>
                    </a:srgbClr>
                  </a:outerShdw>
                </a:effectLst>
              </a:rPr>
              <a:t>获取及实现</a:t>
            </a:r>
            <a:endParaRPr lang="zh-CN" altLang="en-US" sz="2400" dirty="0">
              <a:solidFill>
                <a:schemeClr val="tx1">
                  <a:lumMod val="95000"/>
                  <a:lumOff val="5000"/>
                  <a:alpha val="50000"/>
                </a:schemeClr>
              </a:solidFill>
              <a:effectLst>
                <a:outerShdw blurRad="38100" dist="38100" dir="2700000" algn="tl">
                  <a:srgbClr val="000000">
                    <a:alpha val="43137"/>
                  </a:srgbClr>
                </a:outerShdw>
              </a:effectLst>
            </a:endParaRPr>
          </a:p>
        </p:txBody>
      </p:sp>
      <p:sp>
        <p:nvSpPr>
          <p:cNvPr id="39" name="六边形 22"/>
          <p:cNvSpPr/>
          <p:nvPr/>
        </p:nvSpPr>
        <p:spPr>
          <a:xfrm>
            <a:off x="2689351" y="3010778"/>
            <a:ext cx="4351443" cy="576064"/>
          </a:xfrm>
          <a:custGeom>
            <a:avLst/>
            <a:gdLst/>
            <a:ahLst/>
            <a:cxnLst/>
            <a:rect l="l" t="t" r="r" b="b"/>
            <a:pathLst>
              <a:path w="3960440" h="576064">
                <a:moveTo>
                  <a:pt x="0" y="0"/>
                </a:moveTo>
                <a:lnTo>
                  <a:pt x="3816424" y="0"/>
                </a:lnTo>
                <a:lnTo>
                  <a:pt x="3960440" y="288032"/>
                </a:lnTo>
                <a:lnTo>
                  <a:pt x="3816424" y="576064"/>
                </a:lnTo>
                <a:lnTo>
                  <a:pt x="0" y="576064"/>
                </a:lnTo>
                <a:lnTo>
                  <a:pt x="144016" y="288032"/>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914400"/>
            <a:r>
              <a:rPr lang="zh-CN" altLang="en-US" sz="2400" dirty="0" smtClean="0">
                <a:solidFill>
                  <a:schemeClr val="tx1">
                    <a:lumMod val="95000"/>
                    <a:lumOff val="5000"/>
                    <a:alpha val="50000"/>
                  </a:schemeClr>
                </a:solidFill>
                <a:effectLst>
                  <a:outerShdw blurRad="38100" dist="38100" dir="2700000" algn="tl">
                    <a:srgbClr val="000000">
                      <a:alpha val="43137"/>
                    </a:srgbClr>
                  </a:outerShdw>
                </a:effectLst>
              </a:rPr>
              <a:t>需求变更</a:t>
            </a:r>
            <a:endParaRPr lang="zh-CN" altLang="en-US" sz="2400" dirty="0">
              <a:solidFill>
                <a:schemeClr val="tx1">
                  <a:lumMod val="95000"/>
                  <a:lumOff val="5000"/>
                  <a:alpha val="50000"/>
                </a:schemeClr>
              </a:solidFill>
              <a:effectLst>
                <a:outerShdw blurRad="38100" dist="38100" dir="2700000" algn="tl">
                  <a:srgbClr val="000000">
                    <a:alpha val="43137"/>
                  </a:srgbClr>
                </a:outerShdw>
              </a:effectLst>
            </a:endParaRPr>
          </a:p>
        </p:txBody>
      </p:sp>
      <p:sp>
        <p:nvSpPr>
          <p:cNvPr id="40" name="六边形 22"/>
          <p:cNvSpPr/>
          <p:nvPr/>
        </p:nvSpPr>
        <p:spPr>
          <a:xfrm>
            <a:off x="2689351" y="3810224"/>
            <a:ext cx="4351443" cy="576064"/>
          </a:xfrm>
          <a:custGeom>
            <a:avLst/>
            <a:gdLst/>
            <a:ahLst/>
            <a:cxnLst/>
            <a:rect l="l" t="t" r="r" b="b"/>
            <a:pathLst>
              <a:path w="3960440" h="576064">
                <a:moveTo>
                  <a:pt x="0" y="0"/>
                </a:moveTo>
                <a:lnTo>
                  <a:pt x="3816424" y="0"/>
                </a:lnTo>
                <a:lnTo>
                  <a:pt x="3960440" y="288032"/>
                </a:lnTo>
                <a:lnTo>
                  <a:pt x="3816424" y="576064"/>
                </a:lnTo>
                <a:lnTo>
                  <a:pt x="0" y="576064"/>
                </a:lnTo>
                <a:lnTo>
                  <a:pt x="144016" y="288032"/>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914400"/>
            <a:r>
              <a:rPr lang="zh-CN" altLang="en-US" sz="2400" dirty="0" smtClean="0">
                <a:solidFill>
                  <a:schemeClr val="tx1">
                    <a:lumMod val="95000"/>
                    <a:lumOff val="5000"/>
                    <a:alpha val="50000"/>
                  </a:schemeClr>
                </a:solidFill>
                <a:effectLst>
                  <a:outerShdw blurRad="38100" dist="38100" dir="2700000" algn="tl">
                    <a:srgbClr val="000000">
                      <a:alpha val="43137"/>
                    </a:srgbClr>
                  </a:outerShdw>
                </a:effectLst>
              </a:rPr>
              <a:t>总结</a:t>
            </a:r>
            <a:endParaRPr lang="zh-CN" altLang="en-US" sz="2400" dirty="0">
              <a:solidFill>
                <a:schemeClr val="tx1">
                  <a:lumMod val="95000"/>
                  <a:lumOff val="5000"/>
                  <a:alpha val="50000"/>
                </a:schemeClr>
              </a:solidFill>
              <a:effectLst>
                <a:outerShdw blurRad="38100" dist="38100" dir="2700000" algn="tl">
                  <a:srgbClr val="000000">
                    <a:alpha val="43137"/>
                  </a:srgbClr>
                </a:outerShdw>
              </a:effectLst>
            </a:endParaRPr>
          </a:p>
        </p:txBody>
      </p:sp>
      <p:grpSp>
        <p:nvGrpSpPr>
          <p:cNvPr id="41" name="组合 40"/>
          <p:cNvGrpSpPr/>
          <p:nvPr/>
        </p:nvGrpSpPr>
        <p:grpSpPr>
          <a:xfrm>
            <a:off x="2103207" y="1411884"/>
            <a:ext cx="668234" cy="576064"/>
            <a:chOff x="2298708" y="1541562"/>
            <a:chExt cx="668234" cy="576064"/>
          </a:xfrm>
        </p:grpSpPr>
        <p:sp>
          <p:nvSpPr>
            <p:cNvPr id="42" name="六边形 41"/>
            <p:cNvSpPr/>
            <p:nvPr/>
          </p:nvSpPr>
          <p:spPr>
            <a:xfrm>
              <a:off x="2298708" y="1541562"/>
              <a:ext cx="668234" cy="576064"/>
            </a:xfrm>
            <a:prstGeom prst="hexagon">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p>
          </p:txBody>
        </p:sp>
        <p:sp>
          <p:nvSpPr>
            <p:cNvPr id="43" name="TextBox 42"/>
            <p:cNvSpPr txBox="1"/>
            <p:nvPr/>
          </p:nvSpPr>
          <p:spPr>
            <a:xfrm>
              <a:off x="2434694" y="1644928"/>
              <a:ext cx="396262" cy="369332"/>
            </a:xfrm>
            <a:prstGeom prst="rect">
              <a:avLst/>
            </a:prstGeom>
            <a:noFill/>
            <a:effectLst>
              <a:innerShdw blurRad="114300">
                <a:prstClr val="black"/>
              </a:innerShdw>
            </a:effectLst>
          </p:spPr>
          <p:txBody>
            <a:bodyPr wrap="none" rtlCol="0">
              <a:spAutoFit/>
            </a:bodyPr>
            <a:lstStyle/>
            <a:p>
              <a:r>
                <a:rPr lang="en-US" altLang="zh-CN" sz="1800" dirty="0" smtClean="0">
                  <a:solidFill>
                    <a:schemeClr val="bg1"/>
                  </a:solidFill>
                  <a:latin typeface="Impact" pitchFamily="34" charset="0"/>
                </a:rPr>
                <a:t>01</a:t>
              </a:r>
              <a:endParaRPr lang="zh-CN" altLang="en-US" sz="1800" dirty="0">
                <a:solidFill>
                  <a:schemeClr val="bg1"/>
                </a:solidFill>
                <a:latin typeface="Impact" pitchFamily="34" charset="0"/>
              </a:endParaRPr>
            </a:p>
          </p:txBody>
        </p:sp>
      </p:grpSp>
      <p:grpSp>
        <p:nvGrpSpPr>
          <p:cNvPr id="44" name="组合 43"/>
          <p:cNvGrpSpPr/>
          <p:nvPr/>
        </p:nvGrpSpPr>
        <p:grpSpPr>
          <a:xfrm>
            <a:off x="2103207" y="2211331"/>
            <a:ext cx="668234" cy="576064"/>
            <a:chOff x="2298708" y="2341009"/>
            <a:chExt cx="668234" cy="576064"/>
          </a:xfrm>
        </p:grpSpPr>
        <p:sp>
          <p:nvSpPr>
            <p:cNvPr id="45" name="六边形 44"/>
            <p:cNvSpPr/>
            <p:nvPr/>
          </p:nvSpPr>
          <p:spPr>
            <a:xfrm>
              <a:off x="2298708" y="2341009"/>
              <a:ext cx="668234" cy="576064"/>
            </a:xfrm>
            <a:prstGeom prst="hexagon">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p>
          </p:txBody>
        </p:sp>
        <p:sp>
          <p:nvSpPr>
            <p:cNvPr id="46" name="TextBox 45"/>
            <p:cNvSpPr txBox="1"/>
            <p:nvPr/>
          </p:nvSpPr>
          <p:spPr>
            <a:xfrm>
              <a:off x="2434694" y="2444375"/>
              <a:ext cx="423514" cy="369332"/>
            </a:xfrm>
            <a:prstGeom prst="rect">
              <a:avLst/>
            </a:prstGeom>
            <a:noFill/>
            <a:effectLst>
              <a:innerShdw blurRad="114300">
                <a:prstClr val="black"/>
              </a:innerShdw>
            </a:effectLst>
          </p:spPr>
          <p:txBody>
            <a:bodyPr wrap="none" rtlCol="0">
              <a:spAutoFit/>
            </a:bodyPr>
            <a:lstStyle/>
            <a:p>
              <a:r>
                <a:rPr lang="en-US" altLang="zh-CN" sz="1800" dirty="0" smtClean="0">
                  <a:solidFill>
                    <a:schemeClr val="bg1"/>
                  </a:solidFill>
                  <a:latin typeface="Impact" pitchFamily="34" charset="0"/>
                </a:rPr>
                <a:t>02</a:t>
              </a:r>
              <a:endParaRPr lang="zh-CN" altLang="en-US" sz="1800" dirty="0">
                <a:solidFill>
                  <a:schemeClr val="bg1"/>
                </a:solidFill>
                <a:latin typeface="Impact" pitchFamily="34" charset="0"/>
              </a:endParaRPr>
            </a:p>
          </p:txBody>
        </p:sp>
      </p:grpSp>
      <p:grpSp>
        <p:nvGrpSpPr>
          <p:cNvPr id="47" name="组合 46"/>
          <p:cNvGrpSpPr/>
          <p:nvPr/>
        </p:nvGrpSpPr>
        <p:grpSpPr>
          <a:xfrm>
            <a:off x="2103207" y="3010778"/>
            <a:ext cx="668234" cy="576064"/>
            <a:chOff x="2298708" y="3140456"/>
            <a:chExt cx="668234" cy="576064"/>
          </a:xfrm>
        </p:grpSpPr>
        <p:sp>
          <p:nvSpPr>
            <p:cNvPr id="48" name="六边形 47"/>
            <p:cNvSpPr/>
            <p:nvPr/>
          </p:nvSpPr>
          <p:spPr>
            <a:xfrm>
              <a:off x="2298708" y="3140456"/>
              <a:ext cx="668234" cy="576064"/>
            </a:xfrm>
            <a:prstGeom prst="hexagon">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p>
          </p:txBody>
        </p:sp>
        <p:sp>
          <p:nvSpPr>
            <p:cNvPr id="49" name="TextBox 48"/>
            <p:cNvSpPr txBox="1"/>
            <p:nvPr/>
          </p:nvSpPr>
          <p:spPr>
            <a:xfrm>
              <a:off x="2434694" y="3243822"/>
              <a:ext cx="429926" cy="369332"/>
            </a:xfrm>
            <a:prstGeom prst="rect">
              <a:avLst/>
            </a:prstGeom>
            <a:noFill/>
            <a:effectLst>
              <a:innerShdw blurRad="114300">
                <a:prstClr val="black"/>
              </a:innerShdw>
            </a:effectLst>
          </p:spPr>
          <p:txBody>
            <a:bodyPr wrap="none" rtlCol="0">
              <a:spAutoFit/>
            </a:bodyPr>
            <a:lstStyle/>
            <a:p>
              <a:r>
                <a:rPr lang="en-US" altLang="zh-CN" sz="1800" dirty="0" smtClean="0">
                  <a:solidFill>
                    <a:schemeClr val="bg1"/>
                  </a:solidFill>
                  <a:latin typeface="Impact" pitchFamily="34" charset="0"/>
                </a:rPr>
                <a:t>03</a:t>
              </a:r>
              <a:endParaRPr lang="zh-CN" altLang="en-US" sz="1800" dirty="0">
                <a:solidFill>
                  <a:schemeClr val="bg1"/>
                </a:solidFill>
                <a:latin typeface="Impact" pitchFamily="34" charset="0"/>
              </a:endParaRPr>
            </a:p>
          </p:txBody>
        </p:sp>
      </p:grpSp>
      <p:grpSp>
        <p:nvGrpSpPr>
          <p:cNvPr id="50" name="组合 49"/>
          <p:cNvGrpSpPr/>
          <p:nvPr/>
        </p:nvGrpSpPr>
        <p:grpSpPr>
          <a:xfrm>
            <a:off x="2103207" y="3810224"/>
            <a:ext cx="668234" cy="576064"/>
            <a:chOff x="2298708" y="3939902"/>
            <a:chExt cx="668234" cy="576064"/>
          </a:xfrm>
        </p:grpSpPr>
        <p:sp>
          <p:nvSpPr>
            <p:cNvPr id="51" name="六边形 50"/>
            <p:cNvSpPr/>
            <p:nvPr/>
          </p:nvSpPr>
          <p:spPr>
            <a:xfrm>
              <a:off x="2298708" y="3939902"/>
              <a:ext cx="668234" cy="576064"/>
            </a:xfrm>
            <a:prstGeom prst="hexagon">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p>
          </p:txBody>
        </p:sp>
        <p:sp>
          <p:nvSpPr>
            <p:cNvPr id="52" name="TextBox 51"/>
            <p:cNvSpPr txBox="1"/>
            <p:nvPr/>
          </p:nvSpPr>
          <p:spPr>
            <a:xfrm>
              <a:off x="2434694" y="4043268"/>
              <a:ext cx="429926" cy="369332"/>
            </a:xfrm>
            <a:prstGeom prst="rect">
              <a:avLst/>
            </a:prstGeom>
            <a:noFill/>
            <a:effectLst>
              <a:innerShdw blurRad="114300">
                <a:prstClr val="black"/>
              </a:innerShdw>
            </a:effectLst>
          </p:spPr>
          <p:txBody>
            <a:bodyPr wrap="none" rtlCol="0">
              <a:spAutoFit/>
            </a:bodyPr>
            <a:lstStyle/>
            <a:p>
              <a:r>
                <a:rPr lang="en-US" altLang="zh-CN" sz="1800" dirty="0" smtClean="0">
                  <a:solidFill>
                    <a:schemeClr val="bg1"/>
                  </a:solidFill>
                  <a:latin typeface="Impact" pitchFamily="34" charset="0"/>
                </a:rPr>
                <a:t>04</a:t>
              </a:r>
              <a:endParaRPr lang="zh-CN" altLang="en-US" sz="1800" dirty="0">
                <a:solidFill>
                  <a:schemeClr val="bg1"/>
                </a:solidFill>
                <a:latin typeface="Impact" pitchFamily="34" charset="0"/>
              </a:endParaRPr>
            </a:p>
          </p:txBody>
        </p:sp>
      </p:grpSp>
      <p:grpSp>
        <p:nvGrpSpPr>
          <p:cNvPr id="53" name="组合 15"/>
          <p:cNvGrpSpPr>
            <a:grpSpLocks/>
          </p:cNvGrpSpPr>
          <p:nvPr/>
        </p:nvGrpSpPr>
        <p:grpSpPr bwMode="auto">
          <a:xfrm flipH="1">
            <a:off x="7308304" y="95438"/>
            <a:ext cx="1850380" cy="835254"/>
            <a:chOff x="642910" y="357170"/>
            <a:chExt cx="1762153" cy="428643"/>
          </a:xfrm>
        </p:grpSpPr>
        <p:sp>
          <p:nvSpPr>
            <p:cNvPr id="54" name="任意多边形 53"/>
            <p:cNvSpPr/>
            <p:nvPr/>
          </p:nvSpPr>
          <p:spPr>
            <a:xfrm>
              <a:off x="2071683" y="714373"/>
              <a:ext cx="333380" cy="71440"/>
            </a:xfrm>
            <a:custGeom>
              <a:avLst/>
              <a:gdLst>
                <a:gd name="connsiteX0" fmla="*/ 0 w 333375"/>
                <a:gd name="connsiteY0" fmla="*/ 0 h 71438"/>
                <a:gd name="connsiteX1" fmla="*/ 0 w 333375"/>
                <a:gd name="connsiteY1" fmla="*/ 71438 h 71438"/>
                <a:gd name="connsiteX2" fmla="*/ 333375 w 333375"/>
                <a:gd name="connsiteY2" fmla="*/ 9525 h 71438"/>
                <a:gd name="connsiteX3" fmla="*/ 0 w 333375"/>
                <a:gd name="connsiteY3" fmla="*/ 0 h 71438"/>
              </a:gdLst>
              <a:ahLst/>
              <a:cxnLst>
                <a:cxn ang="0">
                  <a:pos x="connsiteX0" y="connsiteY0"/>
                </a:cxn>
                <a:cxn ang="0">
                  <a:pos x="connsiteX1" y="connsiteY1"/>
                </a:cxn>
                <a:cxn ang="0">
                  <a:pos x="connsiteX2" y="connsiteY2"/>
                </a:cxn>
                <a:cxn ang="0">
                  <a:pos x="connsiteX3" y="connsiteY3"/>
                </a:cxn>
              </a:cxnLst>
              <a:rect l="l" t="t" r="r" b="b"/>
              <a:pathLst>
                <a:path w="333375" h="71438">
                  <a:moveTo>
                    <a:pt x="0" y="0"/>
                  </a:moveTo>
                  <a:lnTo>
                    <a:pt x="0" y="71438"/>
                  </a:lnTo>
                  <a:lnTo>
                    <a:pt x="333375" y="9525"/>
                  </a:lnTo>
                  <a:lnTo>
                    <a:pt x="0" y="0"/>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p:cNvSpPr/>
            <p:nvPr/>
          </p:nvSpPr>
          <p:spPr>
            <a:xfrm>
              <a:off x="642910" y="357170"/>
              <a:ext cx="1428773" cy="428643"/>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任意多边形 55"/>
            <p:cNvSpPr/>
            <p:nvPr/>
          </p:nvSpPr>
          <p:spPr>
            <a:xfrm>
              <a:off x="2071683" y="357170"/>
              <a:ext cx="314330" cy="61916"/>
            </a:xfrm>
            <a:custGeom>
              <a:avLst/>
              <a:gdLst>
                <a:gd name="connsiteX0" fmla="*/ 0 w 314325"/>
                <a:gd name="connsiteY0" fmla="*/ 61912 h 61912"/>
                <a:gd name="connsiteX1" fmla="*/ 0 w 314325"/>
                <a:gd name="connsiteY1" fmla="*/ 0 h 61912"/>
                <a:gd name="connsiteX2" fmla="*/ 314325 w 314325"/>
                <a:gd name="connsiteY2" fmla="*/ 61912 h 61912"/>
                <a:gd name="connsiteX3" fmla="*/ 0 w 314325"/>
                <a:gd name="connsiteY3" fmla="*/ 61912 h 61912"/>
              </a:gdLst>
              <a:ahLst/>
              <a:cxnLst>
                <a:cxn ang="0">
                  <a:pos x="connsiteX0" y="connsiteY0"/>
                </a:cxn>
                <a:cxn ang="0">
                  <a:pos x="connsiteX1" y="connsiteY1"/>
                </a:cxn>
                <a:cxn ang="0">
                  <a:pos x="connsiteX2" y="connsiteY2"/>
                </a:cxn>
                <a:cxn ang="0">
                  <a:pos x="connsiteX3" y="connsiteY3"/>
                </a:cxn>
              </a:cxnLst>
              <a:rect l="l" t="t" r="r" b="b"/>
              <a:pathLst>
                <a:path w="314325" h="61912">
                  <a:moveTo>
                    <a:pt x="0" y="61912"/>
                  </a:moveTo>
                  <a:lnTo>
                    <a:pt x="0" y="0"/>
                  </a:lnTo>
                  <a:lnTo>
                    <a:pt x="314325" y="61912"/>
                  </a:lnTo>
                  <a:lnTo>
                    <a:pt x="0" y="61912"/>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4055832135"/>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1"/>
                                        </p:tgtEl>
                                        <p:attrNameLst>
                                          <p:attrName>style.visibility</p:attrName>
                                        </p:attrNameLst>
                                      </p:cBhvr>
                                      <p:to>
                                        <p:strVal val="visible"/>
                                      </p:to>
                                    </p:set>
                                    <p:anim calcmode="lin" valueType="num">
                                      <p:cBhvr additive="base">
                                        <p:cTn id="7" dur="750" fill="hold"/>
                                        <p:tgtEl>
                                          <p:spTgt spid="41"/>
                                        </p:tgtEl>
                                        <p:attrNameLst>
                                          <p:attrName>ppt_x</p:attrName>
                                        </p:attrNameLst>
                                      </p:cBhvr>
                                      <p:tavLst>
                                        <p:tav tm="0">
                                          <p:val>
                                            <p:strVal val="0-#ppt_w/2"/>
                                          </p:val>
                                        </p:tav>
                                        <p:tav tm="100000">
                                          <p:val>
                                            <p:strVal val="#ppt_x"/>
                                          </p:val>
                                        </p:tav>
                                      </p:tavLst>
                                    </p:anim>
                                    <p:anim calcmode="lin" valueType="num">
                                      <p:cBhvr additive="base">
                                        <p:cTn id="8" dur="750" fill="hold"/>
                                        <p:tgtEl>
                                          <p:spTgt spid="41"/>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0"/>
                                  </p:stCondLst>
                                  <p:childTnLst>
                                    <p:set>
                                      <p:cBhvr>
                                        <p:cTn id="10" dur="1" fill="hold">
                                          <p:stCondLst>
                                            <p:cond delay="0"/>
                                          </p:stCondLst>
                                        </p:cTn>
                                        <p:tgtEl>
                                          <p:spTgt spid="37"/>
                                        </p:tgtEl>
                                        <p:attrNameLst>
                                          <p:attrName>style.visibility</p:attrName>
                                        </p:attrNameLst>
                                      </p:cBhvr>
                                      <p:to>
                                        <p:strVal val="visible"/>
                                      </p:to>
                                    </p:set>
                                    <p:animEffect transition="in" filter="fade">
                                      <p:cBhvr>
                                        <p:cTn id="11" dur="500"/>
                                        <p:tgtEl>
                                          <p:spTgt spid="37"/>
                                        </p:tgtEl>
                                      </p:cBhvr>
                                    </p:animEffect>
                                  </p:childTnLst>
                                </p:cTn>
                              </p:par>
                              <p:par>
                                <p:cTn id="12" presetID="2" presetClass="entr" presetSubtype="8" decel="100000" fill="hold" nodeType="withEffect">
                                  <p:stCondLst>
                                    <p:cond delay="100"/>
                                  </p:stCondLst>
                                  <p:childTnLst>
                                    <p:set>
                                      <p:cBhvr>
                                        <p:cTn id="13" dur="1" fill="hold">
                                          <p:stCondLst>
                                            <p:cond delay="0"/>
                                          </p:stCondLst>
                                        </p:cTn>
                                        <p:tgtEl>
                                          <p:spTgt spid="44"/>
                                        </p:tgtEl>
                                        <p:attrNameLst>
                                          <p:attrName>style.visibility</p:attrName>
                                        </p:attrNameLst>
                                      </p:cBhvr>
                                      <p:to>
                                        <p:strVal val="visible"/>
                                      </p:to>
                                    </p:set>
                                    <p:anim calcmode="lin" valueType="num">
                                      <p:cBhvr additive="base">
                                        <p:cTn id="14" dur="750" fill="hold"/>
                                        <p:tgtEl>
                                          <p:spTgt spid="44"/>
                                        </p:tgtEl>
                                        <p:attrNameLst>
                                          <p:attrName>ppt_x</p:attrName>
                                        </p:attrNameLst>
                                      </p:cBhvr>
                                      <p:tavLst>
                                        <p:tav tm="0">
                                          <p:val>
                                            <p:strVal val="0-#ppt_w/2"/>
                                          </p:val>
                                        </p:tav>
                                        <p:tav tm="100000">
                                          <p:val>
                                            <p:strVal val="#ppt_x"/>
                                          </p:val>
                                        </p:tav>
                                      </p:tavLst>
                                    </p:anim>
                                    <p:anim calcmode="lin" valueType="num">
                                      <p:cBhvr additive="base">
                                        <p:cTn id="15" dur="750" fill="hold"/>
                                        <p:tgtEl>
                                          <p:spTgt spid="44"/>
                                        </p:tgtEl>
                                        <p:attrNameLst>
                                          <p:attrName>ppt_y</p:attrName>
                                        </p:attrNameLst>
                                      </p:cBhvr>
                                      <p:tavLst>
                                        <p:tav tm="0">
                                          <p:val>
                                            <p:strVal val="#ppt_y"/>
                                          </p:val>
                                        </p:tav>
                                        <p:tav tm="100000">
                                          <p:val>
                                            <p:strVal val="#ppt_y"/>
                                          </p:val>
                                        </p:tav>
                                      </p:tavLst>
                                    </p:anim>
                                  </p:childTnLst>
                                </p:cTn>
                              </p:par>
                              <p:par>
                                <p:cTn id="16" presetID="10" presetClass="entr" presetSubtype="0" fill="hold" grpId="0" nodeType="withEffect">
                                  <p:stCondLst>
                                    <p:cond delay="100"/>
                                  </p:stCondLst>
                                  <p:childTnLst>
                                    <p:set>
                                      <p:cBhvr>
                                        <p:cTn id="17" dur="1" fill="hold">
                                          <p:stCondLst>
                                            <p:cond delay="0"/>
                                          </p:stCondLst>
                                        </p:cTn>
                                        <p:tgtEl>
                                          <p:spTgt spid="38"/>
                                        </p:tgtEl>
                                        <p:attrNameLst>
                                          <p:attrName>style.visibility</p:attrName>
                                        </p:attrNameLst>
                                      </p:cBhvr>
                                      <p:to>
                                        <p:strVal val="visible"/>
                                      </p:to>
                                    </p:set>
                                    <p:animEffect transition="in" filter="fade">
                                      <p:cBhvr>
                                        <p:cTn id="18" dur="500"/>
                                        <p:tgtEl>
                                          <p:spTgt spid="38"/>
                                        </p:tgtEl>
                                      </p:cBhvr>
                                    </p:animEffect>
                                  </p:childTnLst>
                                </p:cTn>
                              </p:par>
                              <p:par>
                                <p:cTn id="19" presetID="2" presetClass="entr" presetSubtype="8" decel="100000" fill="hold" nodeType="withEffect">
                                  <p:stCondLst>
                                    <p:cond delay="200"/>
                                  </p:stCondLst>
                                  <p:childTnLst>
                                    <p:set>
                                      <p:cBhvr>
                                        <p:cTn id="20" dur="1" fill="hold">
                                          <p:stCondLst>
                                            <p:cond delay="0"/>
                                          </p:stCondLst>
                                        </p:cTn>
                                        <p:tgtEl>
                                          <p:spTgt spid="47"/>
                                        </p:tgtEl>
                                        <p:attrNameLst>
                                          <p:attrName>style.visibility</p:attrName>
                                        </p:attrNameLst>
                                      </p:cBhvr>
                                      <p:to>
                                        <p:strVal val="visible"/>
                                      </p:to>
                                    </p:set>
                                    <p:anim calcmode="lin" valueType="num">
                                      <p:cBhvr additive="base">
                                        <p:cTn id="21" dur="750" fill="hold"/>
                                        <p:tgtEl>
                                          <p:spTgt spid="47"/>
                                        </p:tgtEl>
                                        <p:attrNameLst>
                                          <p:attrName>ppt_x</p:attrName>
                                        </p:attrNameLst>
                                      </p:cBhvr>
                                      <p:tavLst>
                                        <p:tav tm="0">
                                          <p:val>
                                            <p:strVal val="0-#ppt_w/2"/>
                                          </p:val>
                                        </p:tav>
                                        <p:tav tm="100000">
                                          <p:val>
                                            <p:strVal val="#ppt_x"/>
                                          </p:val>
                                        </p:tav>
                                      </p:tavLst>
                                    </p:anim>
                                    <p:anim calcmode="lin" valueType="num">
                                      <p:cBhvr additive="base">
                                        <p:cTn id="22" dur="750" fill="hold"/>
                                        <p:tgtEl>
                                          <p:spTgt spid="47"/>
                                        </p:tgtEl>
                                        <p:attrNameLst>
                                          <p:attrName>ppt_y</p:attrName>
                                        </p:attrNameLst>
                                      </p:cBhvr>
                                      <p:tavLst>
                                        <p:tav tm="0">
                                          <p:val>
                                            <p:strVal val="#ppt_y"/>
                                          </p:val>
                                        </p:tav>
                                        <p:tav tm="100000">
                                          <p:val>
                                            <p:strVal val="#ppt_y"/>
                                          </p:val>
                                        </p:tav>
                                      </p:tavLst>
                                    </p:anim>
                                  </p:childTnLst>
                                </p:cTn>
                              </p:par>
                              <p:par>
                                <p:cTn id="23" presetID="10" presetClass="entr" presetSubtype="0" fill="hold" grpId="0" nodeType="withEffect">
                                  <p:stCondLst>
                                    <p:cond delay="200"/>
                                  </p:stCondLst>
                                  <p:childTnLst>
                                    <p:set>
                                      <p:cBhvr>
                                        <p:cTn id="24" dur="1" fill="hold">
                                          <p:stCondLst>
                                            <p:cond delay="0"/>
                                          </p:stCondLst>
                                        </p:cTn>
                                        <p:tgtEl>
                                          <p:spTgt spid="39"/>
                                        </p:tgtEl>
                                        <p:attrNameLst>
                                          <p:attrName>style.visibility</p:attrName>
                                        </p:attrNameLst>
                                      </p:cBhvr>
                                      <p:to>
                                        <p:strVal val="visible"/>
                                      </p:to>
                                    </p:set>
                                    <p:animEffect transition="in" filter="fade">
                                      <p:cBhvr>
                                        <p:cTn id="25" dur="500"/>
                                        <p:tgtEl>
                                          <p:spTgt spid="39"/>
                                        </p:tgtEl>
                                      </p:cBhvr>
                                    </p:animEffect>
                                  </p:childTnLst>
                                </p:cTn>
                              </p:par>
                              <p:par>
                                <p:cTn id="26" presetID="2" presetClass="entr" presetSubtype="8" decel="100000" fill="hold" nodeType="withEffect">
                                  <p:stCondLst>
                                    <p:cond delay="300"/>
                                  </p:stCondLst>
                                  <p:childTnLst>
                                    <p:set>
                                      <p:cBhvr>
                                        <p:cTn id="27" dur="1" fill="hold">
                                          <p:stCondLst>
                                            <p:cond delay="0"/>
                                          </p:stCondLst>
                                        </p:cTn>
                                        <p:tgtEl>
                                          <p:spTgt spid="50"/>
                                        </p:tgtEl>
                                        <p:attrNameLst>
                                          <p:attrName>style.visibility</p:attrName>
                                        </p:attrNameLst>
                                      </p:cBhvr>
                                      <p:to>
                                        <p:strVal val="visible"/>
                                      </p:to>
                                    </p:set>
                                    <p:anim calcmode="lin" valueType="num">
                                      <p:cBhvr additive="base">
                                        <p:cTn id="28" dur="750" fill="hold"/>
                                        <p:tgtEl>
                                          <p:spTgt spid="50"/>
                                        </p:tgtEl>
                                        <p:attrNameLst>
                                          <p:attrName>ppt_x</p:attrName>
                                        </p:attrNameLst>
                                      </p:cBhvr>
                                      <p:tavLst>
                                        <p:tav tm="0">
                                          <p:val>
                                            <p:strVal val="0-#ppt_w/2"/>
                                          </p:val>
                                        </p:tav>
                                        <p:tav tm="100000">
                                          <p:val>
                                            <p:strVal val="#ppt_x"/>
                                          </p:val>
                                        </p:tav>
                                      </p:tavLst>
                                    </p:anim>
                                    <p:anim calcmode="lin" valueType="num">
                                      <p:cBhvr additive="base">
                                        <p:cTn id="29" dur="750" fill="hold"/>
                                        <p:tgtEl>
                                          <p:spTgt spid="50"/>
                                        </p:tgtEl>
                                        <p:attrNameLst>
                                          <p:attrName>ppt_y</p:attrName>
                                        </p:attrNameLst>
                                      </p:cBhvr>
                                      <p:tavLst>
                                        <p:tav tm="0">
                                          <p:val>
                                            <p:strVal val="#ppt_y"/>
                                          </p:val>
                                        </p:tav>
                                        <p:tav tm="100000">
                                          <p:val>
                                            <p:strVal val="#ppt_y"/>
                                          </p:val>
                                        </p:tav>
                                      </p:tavLst>
                                    </p:anim>
                                  </p:childTnLst>
                                </p:cTn>
                              </p:par>
                              <p:par>
                                <p:cTn id="30" presetID="10" presetClass="entr" presetSubtype="0" fill="hold" grpId="0" nodeType="withEffect">
                                  <p:stCondLst>
                                    <p:cond delay="300"/>
                                  </p:stCondLst>
                                  <p:childTnLst>
                                    <p:set>
                                      <p:cBhvr>
                                        <p:cTn id="31" dur="1" fill="hold">
                                          <p:stCondLst>
                                            <p:cond delay="0"/>
                                          </p:stCondLst>
                                        </p:cTn>
                                        <p:tgtEl>
                                          <p:spTgt spid="40"/>
                                        </p:tgtEl>
                                        <p:attrNameLst>
                                          <p:attrName>style.visibility</p:attrName>
                                        </p:attrNameLst>
                                      </p:cBhvr>
                                      <p:to>
                                        <p:strVal val="visible"/>
                                      </p:to>
                                    </p:set>
                                    <p:animEffect transition="in" filter="fade">
                                      <p:cBhvr>
                                        <p:cTn id="32"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8" grpId="0" animBg="1"/>
      <p:bldP spid="39" grpId="0" animBg="1"/>
      <p:bldP spid="40"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0" y="228926"/>
            <a:ext cx="9144000" cy="582602"/>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1128969" y="320172"/>
            <a:ext cx="1980029" cy="400110"/>
          </a:xfrm>
          <a:prstGeom prst="rect">
            <a:avLst/>
          </a:prstGeom>
        </p:spPr>
        <p:txBody>
          <a:bodyPr wrap="none">
            <a:spAutoFit/>
          </a:bodyPr>
          <a:lstStyle/>
          <a:p>
            <a:r>
              <a:rPr lang="zh-CN" altLang="en-US" sz="2000" dirty="0">
                <a:solidFill>
                  <a:schemeClr val="bg1"/>
                </a:solidFill>
                <a:latin typeface="微软雅黑" pitchFamily="34" charset="-122"/>
                <a:ea typeface="微软雅黑" pitchFamily="34" charset="-122"/>
              </a:rPr>
              <a:t>需求获取及实现</a:t>
            </a:r>
            <a:endParaRPr lang="zh-CN" altLang="en-US" sz="2000" dirty="0">
              <a:solidFill>
                <a:schemeClr val="bg1"/>
              </a:solidFill>
              <a:latin typeface="微软雅黑" pitchFamily="34" charset="-122"/>
              <a:ea typeface="微软雅黑" pitchFamily="34" charset="-122"/>
            </a:endParaRPr>
          </a:p>
        </p:txBody>
      </p:sp>
      <p:sp>
        <p:nvSpPr>
          <p:cNvPr id="7" name="泪滴形 6"/>
          <p:cNvSpPr/>
          <p:nvPr/>
        </p:nvSpPr>
        <p:spPr>
          <a:xfrm>
            <a:off x="287524" y="267494"/>
            <a:ext cx="504056" cy="504056"/>
          </a:xfrm>
          <a:prstGeom prst="teardrop">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319324" y="280194"/>
            <a:ext cx="809645" cy="400110"/>
          </a:xfrm>
          <a:prstGeom prst="rect">
            <a:avLst/>
          </a:prstGeom>
        </p:spPr>
        <p:txBody>
          <a:bodyPr wrap="none">
            <a:spAutoFit/>
          </a:bodyPr>
          <a:lstStyle/>
          <a:p>
            <a:pPr lvl="0" algn="ctr" defTabSz="914400"/>
            <a:r>
              <a:rPr lang="en-US" altLang="zh-CN" sz="2000" b="1" dirty="0" smtClean="0">
                <a:solidFill>
                  <a:schemeClr val="bg1"/>
                </a:solidFill>
              </a:rPr>
              <a:t>Part </a:t>
            </a:r>
            <a:r>
              <a:rPr lang="en-US" altLang="zh-CN" sz="2000" b="1" dirty="0" smtClean="0">
                <a:solidFill>
                  <a:schemeClr val="bg1"/>
                </a:solidFill>
              </a:rPr>
              <a:t>2</a:t>
            </a:r>
            <a:endParaRPr lang="zh-CN" altLang="en-US" sz="2000" b="1" dirty="0">
              <a:solidFill>
                <a:schemeClr val="bg1"/>
              </a:solidFill>
            </a:endParaRPr>
          </a:p>
        </p:txBody>
      </p:sp>
      <p:grpSp>
        <p:nvGrpSpPr>
          <p:cNvPr id="53" name="组合 15"/>
          <p:cNvGrpSpPr>
            <a:grpSpLocks/>
          </p:cNvGrpSpPr>
          <p:nvPr/>
        </p:nvGrpSpPr>
        <p:grpSpPr bwMode="auto">
          <a:xfrm flipH="1">
            <a:off x="7308304" y="95438"/>
            <a:ext cx="1850380" cy="835254"/>
            <a:chOff x="642910" y="357170"/>
            <a:chExt cx="1762153" cy="428643"/>
          </a:xfrm>
        </p:grpSpPr>
        <p:sp>
          <p:nvSpPr>
            <p:cNvPr id="54" name="任意多边形 53"/>
            <p:cNvSpPr/>
            <p:nvPr/>
          </p:nvSpPr>
          <p:spPr>
            <a:xfrm>
              <a:off x="2071683" y="714373"/>
              <a:ext cx="333380" cy="71440"/>
            </a:xfrm>
            <a:custGeom>
              <a:avLst/>
              <a:gdLst>
                <a:gd name="connsiteX0" fmla="*/ 0 w 333375"/>
                <a:gd name="connsiteY0" fmla="*/ 0 h 71438"/>
                <a:gd name="connsiteX1" fmla="*/ 0 w 333375"/>
                <a:gd name="connsiteY1" fmla="*/ 71438 h 71438"/>
                <a:gd name="connsiteX2" fmla="*/ 333375 w 333375"/>
                <a:gd name="connsiteY2" fmla="*/ 9525 h 71438"/>
                <a:gd name="connsiteX3" fmla="*/ 0 w 333375"/>
                <a:gd name="connsiteY3" fmla="*/ 0 h 71438"/>
              </a:gdLst>
              <a:ahLst/>
              <a:cxnLst>
                <a:cxn ang="0">
                  <a:pos x="connsiteX0" y="connsiteY0"/>
                </a:cxn>
                <a:cxn ang="0">
                  <a:pos x="connsiteX1" y="connsiteY1"/>
                </a:cxn>
                <a:cxn ang="0">
                  <a:pos x="connsiteX2" y="connsiteY2"/>
                </a:cxn>
                <a:cxn ang="0">
                  <a:pos x="connsiteX3" y="connsiteY3"/>
                </a:cxn>
              </a:cxnLst>
              <a:rect l="l" t="t" r="r" b="b"/>
              <a:pathLst>
                <a:path w="333375" h="71438">
                  <a:moveTo>
                    <a:pt x="0" y="0"/>
                  </a:moveTo>
                  <a:lnTo>
                    <a:pt x="0" y="71438"/>
                  </a:lnTo>
                  <a:lnTo>
                    <a:pt x="333375" y="9525"/>
                  </a:lnTo>
                  <a:lnTo>
                    <a:pt x="0" y="0"/>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p:cNvSpPr/>
            <p:nvPr/>
          </p:nvSpPr>
          <p:spPr>
            <a:xfrm>
              <a:off x="642910" y="357170"/>
              <a:ext cx="1428773" cy="428643"/>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任意多边形 55"/>
            <p:cNvSpPr/>
            <p:nvPr/>
          </p:nvSpPr>
          <p:spPr>
            <a:xfrm>
              <a:off x="2071683" y="357170"/>
              <a:ext cx="314330" cy="61916"/>
            </a:xfrm>
            <a:custGeom>
              <a:avLst/>
              <a:gdLst>
                <a:gd name="connsiteX0" fmla="*/ 0 w 314325"/>
                <a:gd name="connsiteY0" fmla="*/ 61912 h 61912"/>
                <a:gd name="connsiteX1" fmla="*/ 0 w 314325"/>
                <a:gd name="connsiteY1" fmla="*/ 0 h 61912"/>
                <a:gd name="connsiteX2" fmla="*/ 314325 w 314325"/>
                <a:gd name="connsiteY2" fmla="*/ 61912 h 61912"/>
                <a:gd name="connsiteX3" fmla="*/ 0 w 314325"/>
                <a:gd name="connsiteY3" fmla="*/ 61912 h 61912"/>
              </a:gdLst>
              <a:ahLst/>
              <a:cxnLst>
                <a:cxn ang="0">
                  <a:pos x="connsiteX0" y="connsiteY0"/>
                </a:cxn>
                <a:cxn ang="0">
                  <a:pos x="connsiteX1" y="connsiteY1"/>
                </a:cxn>
                <a:cxn ang="0">
                  <a:pos x="connsiteX2" y="connsiteY2"/>
                </a:cxn>
                <a:cxn ang="0">
                  <a:pos x="connsiteX3" y="connsiteY3"/>
                </a:cxn>
              </a:cxnLst>
              <a:rect l="l" t="t" r="r" b="b"/>
              <a:pathLst>
                <a:path w="314325" h="61912">
                  <a:moveTo>
                    <a:pt x="0" y="61912"/>
                  </a:moveTo>
                  <a:lnTo>
                    <a:pt x="0" y="0"/>
                  </a:lnTo>
                  <a:lnTo>
                    <a:pt x="314325" y="61912"/>
                  </a:lnTo>
                  <a:lnTo>
                    <a:pt x="0" y="61912"/>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 name="组合 5"/>
          <p:cNvGrpSpPr/>
          <p:nvPr/>
        </p:nvGrpSpPr>
        <p:grpSpPr>
          <a:xfrm>
            <a:off x="280744" y="1059582"/>
            <a:ext cx="738414" cy="576064"/>
            <a:chOff x="1128969" y="3163443"/>
            <a:chExt cx="738414" cy="576064"/>
          </a:xfrm>
        </p:grpSpPr>
        <p:sp>
          <p:nvSpPr>
            <p:cNvPr id="29" name="椭圆 28"/>
            <p:cNvSpPr/>
            <p:nvPr/>
          </p:nvSpPr>
          <p:spPr>
            <a:xfrm>
              <a:off x="1128969" y="3163443"/>
              <a:ext cx="576064" cy="576064"/>
            </a:xfrm>
            <a:prstGeom prst="ellipse">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latin typeface="Impact" pitchFamily="34" charset="0"/>
                </a:rPr>
                <a:t>02</a:t>
              </a:r>
              <a:endParaRPr lang="zh-CN" altLang="en-US" sz="1600" dirty="0">
                <a:latin typeface="Impact" pitchFamily="34" charset="0"/>
              </a:endParaRPr>
            </a:p>
          </p:txBody>
        </p:sp>
        <p:sp>
          <p:nvSpPr>
            <p:cNvPr id="33" name="TextBox 32"/>
            <p:cNvSpPr txBox="1"/>
            <p:nvPr/>
          </p:nvSpPr>
          <p:spPr>
            <a:xfrm>
              <a:off x="1682652" y="3297587"/>
              <a:ext cx="184731" cy="369332"/>
            </a:xfrm>
            <a:prstGeom prst="rect">
              <a:avLst/>
            </a:prstGeom>
            <a:noFill/>
          </p:spPr>
          <p:txBody>
            <a:bodyPr wrap="none" rtlCol="0">
              <a:spAutoFit/>
            </a:bodyPr>
            <a:lstStyle/>
            <a:p>
              <a:endParaRPr lang="zh-CN" altLang="en-US" sz="1800" dirty="0">
                <a:solidFill>
                  <a:schemeClr val="bg1"/>
                </a:solidFill>
                <a:latin typeface="+mj-lt"/>
                <a:ea typeface="FZLanTingHeiS-EL-GB"/>
              </a:endParaRPr>
            </a:p>
          </p:txBody>
        </p:sp>
      </p:grpSp>
      <p:sp>
        <p:nvSpPr>
          <p:cNvPr id="14" name="TextBox 13"/>
          <p:cNvSpPr txBox="1"/>
          <p:nvPr/>
        </p:nvSpPr>
        <p:spPr>
          <a:xfrm>
            <a:off x="834427" y="1193726"/>
            <a:ext cx="2031325" cy="369332"/>
          </a:xfrm>
          <a:prstGeom prst="rect">
            <a:avLst/>
          </a:prstGeom>
          <a:noFill/>
        </p:spPr>
        <p:txBody>
          <a:bodyPr wrap="none" rtlCol="0">
            <a:spAutoFit/>
          </a:bodyPr>
          <a:lstStyle/>
          <a:p>
            <a:r>
              <a:rPr lang="zh-CN" altLang="en-US" sz="1800" dirty="0" smtClean="0">
                <a:solidFill>
                  <a:schemeClr val="bg1"/>
                </a:solidFill>
                <a:latin typeface="+mj-lt"/>
                <a:ea typeface="FZLanTingHeiS-EL-GB"/>
              </a:rPr>
              <a:t>用户需求获取过程</a:t>
            </a:r>
            <a:endParaRPr lang="zh-CN" altLang="en-US" sz="1800" dirty="0">
              <a:solidFill>
                <a:schemeClr val="bg1"/>
              </a:solidFill>
              <a:latin typeface="+mj-lt"/>
              <a:ea typeface="FZLanTingHeiS-EL-GB"/>
            </a:endParaRPr>
          </a:p>
        </p:txBody>
      </p:sp>
      <p:sp>
        <p:nvSpPr>
          <p:cNvPr id="2" name="矩形 1"/>
          <p:cNvSpPr/>
          <p:nvPr/>
        </p:nvSpPr>
        <p:spPr>
          <a:xfrm>
            <a:off x="791580" y="1779662"/>
            <a:ext cx="2160240" cy="2677656"/>
          </a:xfrm>
          <a:prstGeom prst="rect">
            <a:avLst/>
          </a:prstGeom>
        </p:spPr>
        <p:txBody>
          <a:bodyPr wrap="square">
            <a:spAutoFit/>
          </a:bodyPr>
          <a:lstStyle/>
          <a:p>
            <a:r>
              <a:rPr lang="zh-CN" altLang="en-US" b="1" dirty="0">
                <a:solidFill>
                  <a:schemeClr val="bg1"/>
                </a:solidFill>
              </a:rPr>
              <a:t>为更好的从用户中获取需求，在访谈的同时我们项目组借助了由</a:t>
            </a:r>
            <a:r>
              <a:rPr lang="en-US" altLang="zh-CN" b="1" dirty="0" err="1">
                <a:solidFill>
                  <a:schemeClr val="bg1"/>
                </a:solidFill>
              </a:rPr>
              <a:t>Axure</a:t>
            </a:r>
            <a:r>
              <a:rPr lang="en-US" altLang="zh-CN" b="1" dirty="0">
                <a:solidFill>
                  <a:schemeClr val="bg1"/>
                </a:solidFill>
              </a:rPr>
              <a:t> RP8</a:t>
            </a:r>
            <a:r>
              <a:rPr lang="zh-CN" altLang="en-US" b="1" dirty="0">
                <a:solidFill>
                  <a:schemeClr val="bg1"/>
                </a:solidFill>
              </a:rPr>
              <a:t>软件开发的项目原型。从而使得用户能够更加直观的从提出他们的需求，使我们项目团队能够更好的与用户进行沟通，每一次的会议都能使得我们的原型更加完善，也更符合用户的需求。使得项目进度大大提升！！</a:t>
            </a:r>
            <a:endParaRPr lang="zh-CN" altLang="zh-CN" b="1" dirty="0">
              <a:solidFill>
                <a:schemeClr val="bg1"/>
              </a:solidFill>
            </a:endParaRPr>
          </a:p>
        </p:txBody>
      </p:sp>
      <p:pic>
        <p:nvPicPr>
          <p:cNvPr id="17"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07904" y="987574"/>
            <a:ext cx="5009081" cy="3600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91695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nodeType="withEffect">
                                  <p:stCondLst>
                                    <p:cond delay="200"/>
                                  </p:stCondLst>
                                  <p:childTnLst>
                                    <p:set>
                                      <p:cBhvr>
                                        <p:cTn id="6" dur="1" fill="hold">
                                          <p:stCondLst>
                                            <p:cond delay="0"/>
                                          </p:stCondLst>
                                        </p:cTn>
                                        <p:tgtEl>
                                          <p:spTgt spid="6"/>
                                        </p:tgtEl>
                                        <p:attrNameLst>
                                          <p:attrName>style.visibility</p:attrName>
                                        </p:attrNameLst>
                                      </p:cBhvr>
                                      <p:to>
                                        <p:strVal val="visible"/>
                                      </p:to>
                                    </p:set>
                                    <p:anim calcmode="lin" valueType="num">
                                      <p:cBhvr>
                                        <p:cTn id="7" dur="1000" fill="hold"/>
                                        <p:tgtEl>
                                          <p:spTgt spid="6"/>
                                        </p:tgtEl>
                                        <p:attrNameLst>
                                          <p:attrName>ppt_w</p:attrName>
                                        </p:attrNameLst>
                                      </p:cBhvr>
                                      <p:tavLst>
                                        <p:tav tm="0">
                                          <p:val>
                                            <p:strVal val="#ppt_w+.3"/>
                                          </p:val>
                                        </p:tav>
                                        <p:tav tm="100000">
                                          <p:val>
                                            <p:strVal val="#ppt_w"/>
                                          </p:val>
                                        </p:tav>
                                      </p:tavLst>
                                    </p:anim>
                                    <p:anim calcmode="lin" valueType="num">
                                      <p:cBhvr>
                                        <p:cTn id="8" dur="1000" fill="hold"/>
                                        <p:tgtEl>
                                          <p:spTgt spid="6"/>
                                        </p:tgtEl>
                                        <p:attrNameLst>
                                          <p:attrName>ppt_h</p:attrName>
                                        </p:attrNameLst>
                                      </p:cBhvr>
                                      <p:tavLst>
                                        <p:tav tm="0">
                                          <p:val>
                                            <p:strVal val="#ppt_h"/>
                                          </p:val>
                                        </p:tav>
                                        <p:tav tm="100000">
                                          <p:val>
                                            <p:strVal val="#ppt_h"/>
                                          </p:val>
                                        </p:tav>
                                      </p:tavLst>
                                    </p:anim>
                                    <p:animEffect transition="in" filter="fade">
                                      <p:cBhvr>
                                        <p:cTn id="9" dur="1000"/>
                                        <p:tgtEl>
                                          <p:spTgt spid="6"/>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17"/>
                                        </p:tgtEl>
                                        <p:attrNameLst>
                                          <p:attrName>style.visibility</p:attrName>
                                        </p:attrNameLst>
                                      </p:cBhvr>
                                      <p:to>
                                        <p:strVal val="visible"/>
                                      </p:to>
                                    </p:set>
                                    <p:animEffect transition="in" filter="fade">
                                      <p:cBhvr>
                                        <p:cTn id="14"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0" y="228926"/>
            <a:ext cx="9144000" cy="582602"/>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1128969" y="320172"/>
            <a:ext cx="1980029" cy="400110"/>
          </a:xfrm>
          <a:prstGeom prst="rect">
            <a:avLst/>
          </a:prstGeom>
        </p:spPr>
        <p:txBody>
          <a:bodyPr wrap="none">
            <a:spAutoFit/>
          </a:bodyPr>
          <a:lstStyle/>
          <a:p>
            <a:r>
              <a:rPr lang="zh-CN" altLang="en-US" sz="2000" dirty="0">
                <a:solidFill>
                  <a:schemeClr val="bg1"/>
                </a:solidFill>
                <a:latin typeface="微软雅黑" pitchFamily="34" charset="-122"/>
                <a:ea typeface="微软雅黑" pitchFamily="34" charset="-122"/>
              </a:rPr>
              <a:t>需求获取及实现</a:t>
            </a:r>
            <a:endParaRPr lang="zh-CN" altLang="en-US" sz="2000" dirty="0">
              <a:solidFill>
                <a:schemeClr val="bg1"/>
              </a:solidFill>
              <a:latin typeface="微软雅黑" pitchFamily="34" charset="-122"/>
              <a:ea typeface="微软雅黑" pitchFamily="34" charset="-122"/>
            </a:endParaRPr>
          </a:p>
        </p:txBody>
      </p:sp>
      <p:sp>
        <p:nvSpPr>
          <p:cNvPr id="7" name="泪滴形 6"/>
          <p:cNvSpPr/>
          <p:nvPr/>
        </p:nvSpPr>
        <p:spPr>
          <a:xfrm>
            <a:off x="287524" y="267494"/>
            <a:ext cx="504056" cy="504056"/>
          </a:xfrm>
          <a:prstGeom prst="teardrop">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319324" y="280194"/>
            <a:ext cx="809645" cy="400110"/>
          </a:xfrm>
          <a:prstGeom prst="rect">
            <a:avLst/>
          </a:prstGeom>
        </p:spPr>
        <p:txBody>
          <a:bodyPr wrap="none">
            <a:spAutoFit/>
          </a:bodyPr>
          <a:lstStyle/>
          <a:p>
            <a:pPr lvl="0" algn="ctr" defTabSz="914400"/>
            <a:r>
              <a:rPr lang="en-US" altLang="zh-CN" sz="2000" b="1" dirty="0" smtClean="0">
                <a:solidFill>
                  <a:schemeClr val="bg1"/>
                </a:solidFill>
              </a:rPr>
              <a:t>Part </a:t>
            </a:r>
            <a:r>
              <a:rPr lang="en-US" altLang="zh-CN" sz="2000" b="1" dirty="0" smtClean="0">
                <a:solidFill>
                  <a:schemeClr val="bg1"/>
                </a:solidFill>
              </a:rPr>
              <a:t>2</a:t>
            </a:r>
            <a:endParaRPr lang="zh-CN" altLang="en-US" sz="2000" b="1" dirty="0">
              <a:solidFill>
                <a:schemeClr val="bg1"/>
              </a:solidFill>
            </a:endParaRPr>
          </a:p>
        </p:txBody>
      </p:sp>
      <p:grpSp>
        <p:nvGrpSpPr>
          <p:cNvPr id="53" name="组合 15"/>
          <p:cNvGrpSpPr>
            <a:grpSpLocks/>
          </p:cNvGrpSpPr>
          <p:nvPr/>
        </p:nvGrpSpPr>
        <p:grpSpPr bwMode="auto">
          <a:xfrm flipH="1">
            <a:off x="7308304" y="95438"/>
            <a:ext cx="1850380" cy="835254"/>
            <a:chOff x="642910" y="357170"/>
            <a:chExt cx="1762153" cy="428643"/>
          </a:xfrm>
        </p:grpSpPr>
        <p:sp>
          <p:nvSpPr>
            <p:cNvPr id="54" name="任意多边形 53"/>
            <p:cNvSpPr/>
            <p:nvPr/>
          </p:nvSpPr>
          <p:spPr>
            <a:xfrm>
              <a:off x="2071683" y="714373"/>
              <a:ext cx="333380" cy="71440"/>
            </a:xfrm>
            <a:custGeom>
              <a:avLst/>
              <a:gdLst>
                <a:gd name="connsiteX0" fmla="*/ 0 w 333375"/>
                <a:gd name="connsiteY0" fmla="*/ 0 h 71438"/>
                <a:gd name="connsiteX1" fmla="*/ 0 w 333375"/>
                <a:gd name="connsiteY1" fmla="*/ 71438 h 71438"/>
                <a:gd name="connsiteX2" fmla="*/ 333375 w 333375"/>
                <a:gd name="connsiteY2" fmla="*/ 9525 h 71438"/>
                <a:gd name="connsiteX3" fmla="*/ 0 w 333375"/>
                <a:gd name="connsiteY3" fmla="*/ 0 h 71438"/>
              </a:gdLst>
              <a:ahLst/>
              <a:cxnLst>
                <a:cxn ang="0">
                  <a:pos x="connsiteX0" y="connsiteY0"/>
                </a:cxn>
                <a:cxn ang="0">
                  <a:pos x="connsiteX1" y="connsiteY1"/>
                </a:cxn>
                <a:cxn ang="0">
                  <a:pos x="connsiteX2" y="connsiteY2"/>
                </a:cxn>
                <a:cxn ang="0">
                  <a:pos x="connsiteX3" y="connsiteY3"/>
                </a:cxn>
              </a:cxnLst>
              <a:rect l="l" t="t" r="r" b="b"/>
              <a:pathLst>
                <a:path w="333375" h="71438">
                  <a:moveTo>
                    <a:pt x="0" y="0"/>
                  </a:moveTo>
                  <a:lnTo>
                    <a:pt x="0" y="71438"/>
                  </a:lnTo>
                  <a:lnTo>
                    <a:pt x="333375" y="9525"/>
                  </a:lnTo>
                  <a:lnTo>
                    <a:pt x="0" y="0"/>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p:cNvSpPr/>
            <p:nvPr/>
          </p:nvSpPr>
          <p:spPr>
            <a:xfrm>
              <a:off x="642910" y="357170"/>
              <a:ext cx="1428773" cy="428643"/>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任意多边形 55"/>
            <p:cNvSpPr/>
            <p:nvPr/>
          </p:nvSpPr>
          <p:spPr>
            <a:xfrm>
              <a:off x="2071683" y="357170"/>
              <a:ext cx="314330" cy="61916"/>
            </a:xfrm>
            <a:custGeom>
              <a:avLst/>
              <a:gdLst>
                <a:gd name="connsiteX0" fmla="*/ 0 w 314325"/>
                <a:gd name="connsiteY0" fmla="*/ 61912 h 61912"/>
                <a:gd name="connsiteX1" fmla="*/ 0 w 314325"/>
                <a:gd name="connsiteY1" fmla="*/ 0 h 61912"/>
                <a:gd name="connsiteX2" fmla="*/ 314325 w 314325"/>
                <a:gd name="connsiteY2" fmla="*/ 61912 h 61912"/>
                <a:gd name="connsiteX3" fmla="*/ 0 w 314325"/>
                <a:gd name="connsiteY3" fmla="*/ 61912 h 61912"/>
              </a:gdLst>
              <a:ahLst/>
              <a:cxnLst>
                <a:cxn ang="0">
                  <a:pos x="connsiteX0" y="connsiteY0"/>
                </a:cxn>
                <a:cxn ang="0">
                  <a:pos x="connsiteX1" y="connsiteY1"/>
                </a:cxn>
                <a:cxn ang="0">
                  <a:pos x="connsiteX2" y="connsiteY2"/>
                </a:cxn>
                <a:cxn ang="0">
                  <a:pos x="connsiteX3" y="connsiteY3"/>
                </a:cxn>
              </a:cxnLst>
              <a:rect l="l" t="t" r="r" b="b"/>
              <a:pathLst>
                <a:path w="314325" h="61912">
                  <a:moveTo>
                    <a:pt x="0" y="61912"/>
                  </a:moveTo>
                  <a:lnTo>
                    <a:pt x="0" y="0"/>
                  </a:lnTo>
                  <a:lnTo>
                    <a:pt x="314325" y="61912"/>
                  </a:lnTo>
                  <a:lnTo>
                    <a:pt x="0" y="61912"/>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 name="组合 5"/>
          <p:cNvGrpSpPr/>
          <p:nvPr/>
        </p:nvGrpSpPr>
        <p:grpSpPr>
          <a:xfrm>
            <a:off x="280744" y="1059582"/>
            <a:ext cx="1661679" cy="576064"/>
            <a:chOff x="1128969" y="3163443"/>
            <a:chExt cx="1661679" cy="576064"/>
          </a:xfrm>
        </p:grpSpPr>
        <p:sp>
          <p:nvSpPr>
            <p:cNvPr id="29" name="椭圆 28"/>
            <p:cNvSpPr/>
            <p:nvPr/>
          </p:nvSpPr>
          <p:spPr>
            <a:xfrm>
              <a:off x="1128969" y="3163443"/>
              <a:ext cx="576064" cy="576064"/>
            </a:xfrm>
            <a:prstGeom prst="ellipse">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latin typeface="Impact" pitchFamily="34" charset="0"/>
                </a:rPr>
                <a:t>03</a:t>
              </a:r>
              <a:endParaRPr lang="zh-CN" altLang="en-US" sz="1600" dirty="0">
                <a:latin typeface="Impact" pitchFamily="34" charset="0"/>
              </a:endParaRPr>
            </a:p>
          </p:txBody>
        </p:sp>
        <p:sp>
          <p:nvSpPr>
            <p:cNvPr id="33" name="TextBox 32"/>
            <p:cNvSpPr txBox="1"/>
            <p:nvPr/>
          </p:nvSpPr>
          <p:spPr>
            <a:xfrm>
              <a:off x="1682652" y="3297587"/>
              <a:ext cx="1107996" cy="369332"/>
            </a:xfrm>
            <a:prstGeom prst="rect">
              <a:avLst/>
            </a:prstGeom>
            <a:noFill/>
          </p:spPr>
          <p:txBody>
            <a:bodyPr wrap="none" rtlCol="0">
              <a:spAutoFit/>
            </a:bodyPr>
            <a:lstStyle/>
            <a:p>
              <a:r>
                <a:rPr lang="zh-CN" altLang="en-US" sz="1800" dirty="0" smtClean="0">
                  <a:solidFill>
                    <a:schemeClr val="bg1"/>
                  </a:solidFill>
                  <a:latin typeface="+mj-lt"/>
                  <a:ea typeface="FZLanTingHeiS-EL-GB"/>
                </a:rPr>
                <a:t>用例文档</a:t>
              </a:r>
              <a:endParaRPr lang="zh-CN" altLang="en-US" sz="1800" dirty="0">
                <a:solidFill>
                  <a:schemeClr val="bg1"/>
                </a:solidFill>
                <a:latin typeface="+mj-lt"/>
                <a:ea typeface="FZLanTingHeiS-EL-GB"/>
              </a:endParaRPr>
            </a:p>
          </p:txBody>
        </p:sp>
      </p:grpSp>
      <p:sp>
        <p:nvSpPr>
          <p:cNvPr id="2" name="矩形 1"/>
          <p:cNvSpPr/>
          <p:nvPr/>
        </p:nvSpPr>
        <p:spPr>
          <a:xfrm>
            <a:off x="2195736" y="1193726"/>
            <a:ext cx="4572000" cy="1169551"/>
          </a:xfrm>
          <a:prstGeom prst="rect">
            <a:avLst/>
          </a:prstGeom>
        </p:spPr>
        <p:txBody>
          <a:bodyPr>
            <a:spAutoFit/>
          </a:bodyPr>
          <a:lstStyle/>
          <a:p>
            <a:r>
              <a:rPr lang="zh-CN" altLang="en-US" b="1" dirty="0">
                <a:solidFill>
                  <a:schemeClr val="bg1"/>
                </a:solidFill>
              </a:rPr>
              <a:t>从各位用户代表中获得需求后，为了更好的进行界面的开发以及后续工作的展开，我们对每位用户的需求进行了用例划分，用例图的绘画，用例描述以及测试用例，并且整理成为了用例文档</a:t>
            </a:r>
            <a:r>
              <a:rPr lang="zh-CN" altLang="en-US" b="1" dirty="0" smtClean="0">
                <a:solidFill>
                  <a:schemeClr val="bg1"/>
                </a:solidFill>
              </a:rPr>
              <a:t>。界面原型采用</a:t>
            </a:r>
            <a:r>
              <a:rPr lang="en-US" altLang="zh-CN" b="1" dirty="0" err="1" smtClean="0">
                <a:solidFill>
                  <a:schemeClr val="bg1"/>
                </a:solidFill>
              </a:rPr>
              <a:t>Axure</a:t>
            </a:r>
            <a:r>
              <a:rPr lang="en-US" altLang="zh-CN" b="1" dirty="0" smtClean="0">
                <a:solidFill>
                  <a:schemeClr val="bg1"/>
                </a:solidFill>
              </a:rPr>
              <a:t> RP8 </a:t>
            </a:r>
            <a:r>
              <a:rPr lang="zh-CN" altLang="en-US" b="1" dirty="0" smtClean="0">
                <a:solidFill>
                  <a:schemeClr val="bg1"/>
                </a:solidFill>
              </a:rPr>
              <a:t>用例图使用</a:t>
            </a:r>
            <a:r>
              <a:rPr lang="en-US" altLang="zh-CN" b="1" dirty="0" smtClean="0">
                <a:solidFill>
                  <a:schemeClr val="bg1"/>
                </a:solidFill>
              </a:rPr>
              <a:t>ROSE</a:t>
            </a:r>
            <a:r>
              <a:rPr lang="zh-CN" altLang="en-US" b="1" dirty="0" smtClean="0">
                <a:solidFill>
                  <a:schemeClr val="bg1"/>
                </a:solidFill>
              </a:rPr>
              <a:t>工具。</a:t>
            </a:r>
            <a:endParaRPr lang="zh-CN" altLang="zh-CN" b="1" dirty="0">
              <a:solidFill>
                <a:schemeClr val="bg1"/>
              </a:solidFill>
            </a:endParaRPr>
          </a:p>
        </p:txBody>
      </p:sp>
      <p:pic>
        <p:nvPicPr>
          <p:cNvPr id="15"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11960" y="2256232"/>
            <a:ext cx="3636356" cy="22066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9512" y="2256232"/>
            <a:ext cx="3976104" cy="28579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98520" y="1457569"/>
            <a:ext cx="4032448" cy="36206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62592" y="1551578"/>
            <a:ext cx="4224803" cy="3566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88391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nodeType="withEffect">
                                  <p:stCondLst>
                                    <p:cond delay="200"/>
                                  </p:stCondLst>
                                  <p:childTnLst>
                                    <p:set>
                                      <p:cBhvr>
                                        <p:cTn id="6" dur="1" fill="hold">
                                          <p:stCondLst>
                                            <p:cond delay="0"/>
                                          </p:stCondLst>
                                        </p:cTn>
                                        <p:tgtEl>
                                          <p:spTgt spid="6"/>
                                        </p:tgtEl>
                                        <p:attrNameLst>
                                          <p:attrName>style.visibility</p:attrName>
                                        </p:attrNameLst>
                                      </p:cBhvr>
                                      <p:to>
                                        <p:strVal val="visible"/>
                                      </p:to>
                                    </p:set>
                                    <p:anim calcmode="lin" valueType="num">
                                      <p:cBhvr>
                                        <p:cTn id="7" dur="1000" fill="hold"/>
                                        <p:tgtEl>
                                          <p:spTgt spid="6"/>
                                        </p:tgtEl>
                                        <p:attrNameLst>
                                          <p:attrName>ppt_w</p:attrName>
                                        </p:attrNameLst>
                                      </p:cBhvr>
                                      <p:tavLst>
                                        <p:tav tm="0">
                                          <p:val>
                                            <p:strVal val="#ppt_w+.3"/>
                                          </p:val>
                                        </p:tav>
                                        <p:tav tm="100000">
                                          <p:val>
                                            <p:strVal val="#ppt_w"/>
                                          </p:val>
                                        </p:tav>
                                      </p:tavLst>
                                    </p:anim>
                                    <p:anim calcmode="lin" valueType="num">
                                      <p:cBhvr>
                                        <p:cTn id="8" dur="1000" fill="hold"/>
                                        <p:tgtEl>
                                          <p:spTgt spid="6"/>
                                        </p:tgtEl>
                                        <p:attrNameLst>
                                          <p:attrName>ppt_h</p:attrName>
                                        </p:attrNameLst>
                                      </p:cBhvr>
                                      <p:tavLst>
                                        <p:tav tm="0">
                                          <p:val>
                                            <p:strVal val="#ppt_h"/>
                                          </p:val>
                                        </p:tav>
                                        <p:tav tm="100000">
                                          <p:val>
                                            <p:strVal val="#ppt_h"/>
                                          </p:val>
                                        </p:tav>
                                      </p:tavLst>
                                    </p:anim>
                                    <p:animEffect transition="in" filter="fade">
                                      <p:cBhvr>
                                        <p:cTn id="9" dur="1000"/>
                                        <p:tgtEl>
                                          <p:spTgt spid="6"/>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15"/>
                                        </p:tgtEl>
                                        <p:attrNameLst>
                                          <p:attrName>style.visibility</p:attrName>
                                        </p:attrNameLst>
                                      </p:cBhvr>
                                      <p:to>
                                        <p:strVal val="visible"/>
                                      </p:to>
                                    </p:set>
                                    <p:animEffect transition="in" filter="fade">
                                      <p:cBhvr>
                                        <p:cTn id="14" dur="500"/>
                                        <p:tgtEl>
                                          <p:spTgt spid="15"/>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42" presetClass="entr" presetSubtype="0" fill="hold" nodeType="click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fade">
                                      <p:cBhvr>
                                        <p:cTn id="23" dur="1000"/>
                                        <p:tgtEl>
                                          <p:spTgt spid="19"/>
                                        </p:tgtEl>
                                      </p:cBhvr>
                                    </p:animEffect>
                                    <p:anim calcmode="lin" valueType="num">
                                      <p:cBhvr>
                                        <p:cTn id="24" dur="1000" fill="hold"/>
                                        <p:tgtEl>
                                          <p:spTgt spid="19"/>
                                        </p:tgtEl>
                                        <p:attrNameLst>
                                          <p:attrName>ppt_x</p:attrName>
                                        </p:attrNameLst>
                                      </p:cBhvr>
                                      <p:tavLst>
                                        <p:tav tm="0">
                                          <p:val>
                                            <p:strVal val="#ppt_x"/>
                                          </p:val>
                                        </p:tav>
                                        <p:tav tm="100000">
                                          <p:val>
                                            <p:strVal val="#ppt_x"/>
                                          </p:val>
                                        </p:tav>
                                      </p:tavLst>
                                    </p:anim>
                                    <p:anim calcmode="lin" valueType="num">
                                      <p:cBhvr>
                                        <p:cTn id="25"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2050"/>
                                        </p:tgtEl>
                                        <p:attrNameLst>
                                          <p:attrName>style.visibility</p:attrName>
                                        </p:attrNameLst>
                                      </p:cBhvr>
                                      <p:to>
                                        <p:strVal val="visible"/>
                                      </p:to>
                                    </p:set>
                                    <p:animEffect transition="in" filter="fade">
                                      <p:cBhvr>
                                        <p:cTn id="30" dur="5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0" y="228926"/>
            <a:ext cx="9144000" cy="582602"/>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1128969" y="320172"/>
            <a:ext cx="1980029" cy="400110"/>
          </a:xfrm>
          <a:prstGeom prst="rect">
            <a:avLst/>
          </a:prstGeom>
        </p:spPr>
        <p:txBody>
          <a:bodyPr wrap="none">
            <a:spAutoFit/>
          </a:bodyPr>
          <a:lstStyle/>
          <a:p>
            <a:r>
              <a:rPr lang="zh-CN" altLang="en-US" sz="2000" dirty="0">
                <a:solidFill>
                  <a:schemeClr val="bg1"/>
                </a:solidFill>
                <a:latin typeface="微软雅黑" pitchFamily="34" charset="-122"/>
                <a:ea typeface="微软雅黑" pitchFamily="34" charset="-122"/>
              </a:rPr>
              <a:t>需求获取及实现</a:t>
            </a:r>
            <a:endParaRPr lang="zh-CN" altLang="en-US" sz="2000" dirty="0">
              <a:solidFill>
                <a:schemeClr val="bg1"/>
              </a:solidFill>
              <a:latin typeface="微软雅黑" pitchFamily="34" charset="-122"/>
              <a:ea typeface="微软雅黑" pitchFamily="34" charset="-122"/>
            </a:endParaRPr>
          </a:p>
        </p:txBody>
      </p:sp>
      <p:sp>
        <p:nvSpPr>
          <p:cNvPr id="7" name="泪滴形 6"/>
          <p:cNvSpPr/>
          <p:nvPr/>
        </p:nvSpPr>
        <p:spPr>
          <a:xfrm>
            <a:off x="287524" y="267494"/>
            <a:ext cx="504056" cy="504056"/>
          </a:xfrm>
          <a:prstGeom prst="teardrop">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319324" y="280194"/>
            <a:ext cx="809645" cy="400110"/>
          </a:xfrm>
          <a:prstGeom prst="rect">
            <a:avLst/>
          </a:prstGeom>
        </p:spPr>
        <p:txBody>
          <a:bodyPr wrap="none">
            <a:spAutoFit/>
          </a:bodyPr>
          <a:lstStyle/>
          <a:p>
            <a:pPr lvl="0" algn="ctr" defTabSz="914400"/>
            <a:r>
              <a:rPr lang="en-US" altLang="zh-CN" sz="2000" b="1" dirty="0" smtClean="0">
                <a:solidFill>
                  <a:schemeClr val="bg1"/>
                </a:solidFill>
              </a:rPr>
              <a:t>Part </a:t>
            </a:r>
            <a:r>
              <a:rPr lang="en-US" altLang="zh-CN" sz="2000" b="1" dirty="0" smtClean="0">
                <a:solidFill>
                  <a:schemeClr val="bg1"/>
                </a:solidFill>
              </a:rPr>
              <a:t>2</a:t>
            </a:r>
            <a:endParaRPr lang="zh-CN" altLang="en-US" sz="2000" b="1" dirty="0">
              <a:solidFill>
                <a:schemeClr val="bg1"/>
              </a:solidFill>
            </a:endParaRPr>
          </a:p>
        </p:txBody>
      </p:sp>
      <p:grpSp>
        <p:nvGrpSpPr>
          <p:cNvPr id="53" name="组合 15"/>
          <p:cNvGrpSpPr>
            <a:grpSpLocks/>
          </p:cNvGrpSpPr>
          <p:nvPr/>
        </p:nvGrpSpPr>
        <p:grpSpPr bwMode="auto">
          <a:xfrm flipH="1">
            <a:off x="7308304" y="95438"/>
            <a:ext cx="1850380" cy="835254"/>
            <a:chOff x="642910" y="357170"/>
            <a:chExt cx="1762153" cy="428643"/>
          </a:xfrm>
        </p:grpSpPr>
        <p:sp>
          <p:nvSpPr>
            <p:cNvPr id="54" name="任意多边形 53"/>
            <p:cNvSpPr/>
            <p:nvPr/>
          </p:nvSpPr>
          <p:spPr>
            <a:xfrm>
              <a:off x="2071683" y="714373"/>
              <a:ext cx="333380" cy="71440"/>
            </a:xfrm>
            <a:custGeom>
              <a:avLst/>
              <a:gdLst>
                <a:gd name="connsiteX0" fmla="*/ 0 w 333375"/>
                <a:gd name="connsiteY0" fmla="*/ 0 h 71438"/>
                <a:gd name="connsiteX1" fmla="*/ 0 w 333375"/>
                <a:gd name="connsiteY1" fmla="*/ 71438 h 71438"/>
                <a:gd name="connsiteX2" fmla="*/ 333375 w 333375"/>
                <a:gd name="connsiteY2" fmla="*/ 9525 h 71438"/>
                <a:gd name="connsiteX3" fmla="*/ 0 w 333375"/>
                <a:gd name="connsiteY3" fmla="*/ 0 h 71438"/>
              </a:gdLst>
              <a:ahLst/>
              <a:cxnLst>
                <a:cxn ang="0">
                  <a:pos x="connsiteX0" y="connsiteY0"/>
                </a:cxn>
                <a:cxn ang="0">
                  <a:pos x="connsiteX1" y="connsiteY1"/>
                </a:cxn>
                <a:cxn ang="0">
                  <a:pos x="connsiteX2" y="connsiteY2"/>
                </a:cxn>
                <a:cxn ang="0">
                  <a:pos x="connsiteX3" y="connsiteY3"/>
                </a:cxn>
              </a:cxnLst>
              <a:rect l="l" t="t" r="r" b="b"/>
              <a:pathLst>
                <a:path w="333375" h="71438">
                  <a:moveTo>
                    <a:pt x="0" y="0"/>
                  </a:moveTo>
                  <a:lnTo>
                    <a:pt x="0" y="71438"/>
                  </a:lnTo>
                  <a:lnTo>
                    <a:pt x="333375" y="9525"/>
                  </a:lnTo>
                  <a:lnTo>
                    <a:pt x="0" y="0"/>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p:cNvSpPr/>
            <p:nvPr/>
          </p:nvSpPr>
          <p:spPr>
            <a:xfrm>
              <a:off x="642910" y="357170"/>
              <a:ext cx="1428773" cy="428643"/>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任意多边形 55"/>
            <p:cNvSpPr/>
            <p:nvPr/>
          </p:nvSpPr>
          <p:spPr>
            <a:xfrm>
              <a:off x="2071683" y="357170"/>
              <a:ext cx="314330" cy="61916"/>
            </a:xfrm>
            <a:custGeom>
              <a:avLst/>
              <a:gdLst>
                <a:gd name="connsiteX0" fmla="*/ 0 w 314325"/>
                <a:gd name="connsiteY0" fmla="*/ 61912 h 61912"/>
                <a:gd name="connsiteX1" fmla="*/ 0 w 314325"/>
                <a:gd name="connsiteY1" fmla="*/ 0 h 61912"/>
                <a:gd name="connsiteX2" fmla="*/ 314325 w 314325"/>
                <a:gd name="connsiteY2" fmla="*/ 61912 h 61912"/>
                <a:gd name="connsiteX3" fmla="*/ 0 w 314325"/>
                <a:gd name="connsiteY3" fmla="*/ 61912 h 61912"/>
              </a:gdLst>
              <a:ahLst/>
              <a:cxnLst>
                <a:cxn ang="0">
                  <a:pos x="connsiteX0" y="connsiteY0"/>
                </a:cxn>
                <a:cxn ang="0">
                  <a:pos x="connsiteX1" y="connsiteY1"/>
                </a:cxn>
                <a:cxn ang="0">
                  <a:pos x="connsiteX2" y="connsiteY2"/>
                </a:cxn>
                <a:cxn ang="0">
                  <a:pos x="connsiteX3" y="connsiteY3"/>
                </a:cxn>
              </a:cxnLst>
              <a:rect l="l" t="t" r="r" b="b"/>
              <a:pathLst>
                <a:path w="314325" h="61912">
                  <a:moveTo>
                    <a:pt x="0" y="61912"/>
                  </a:moveTo>
                  <a:lnTo>
                    <a:pt x="0" y="0"/>
                  </a:lnTo>
                  <a:lnTo>
                    <a:pt x="314325" y="61912"/>
                  </a:lnTo>
                  <a:lnTo>
                    <a:pt x="0" y="61912"/>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 name="组合 5"/>
          <p:cNvGrpSpPr/>
          <p:nvPr/>
        </p:nvGrpSpPr>
        <p:grpSpPr>
          <a:xfrm>
            <a:off x="280744" y="1059582"/>
            <a:ext cx="2585008" cy="576064"/>
            <a:chOff x="1128969" y="3163443"/>
            <a:chExt cx="2585008" cy="576064"/>
          </a:xfrm>
        </p:grpSpPr>
        <p:sp>
          <p:nvSpPr>
            <p:cNvPr id="29" name="椭圆 28"/>
            <p:cNvSpPr/>
            <p:nvPr/>
          </p:nvSpPr>
          <p:spPr>
            <a:xfrm>
              <a:off x="1128969" y="3163443"/>
              <a:ext cx="576064" cy="576064"/>
            </a:xfrm>
            <a:prstGeom prst="ellipse">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latin typeface="Impact" pitchFamily="34" charset="0"/>
                </a:rPr>
                <a:t>04</a:t>
              </a:r>
              <a:endParaRPr lang="zh-CN" altLang="en-US" sz="1600" dirty="0">
                <a:latin typeface="Impact" pitchFamily="34" charset="0"/>
              </a:endParaRPr>
            </a:p>
          </p:txBody>
        </p:sp>
        <p:sp>
          <p:nvSpPr>
            <p:cNvPr id="33" name="TextBox 32"/>
            <p:cNvSpPr txBox="1"/>
            <p:nvPr/>
          </p:nvSpPr>
          <p:spPr>
            <a:xfrm>
              <a:off x="1682652" y="3297587"/>
              <a:ext cx="2031325" cy="369332"/>
            </a:xfrm>
            <a:prstGeom prst="rect">
              <a:avLst/>
            </a:prstGeom>
            <a:noFill/>
          </p:spPr>
          <p:txBody>
            <a:bodyPr wrap="none" rtlCol="0">
              <a:spAutoFit/>
            </a:bodyPr>
            <a:lstStyle/>
            <a:p>
              <a:r>
                <a:rPr lang="zh-CN" altLang="en-US" sz="1800" dirty="0" smtClean="0">
                  <a:solidFill>
                    <a:schemeClr val="bg1"/>
                  </a:solidFill>
                  <a:latin typeface="+mj-lt"/>
                  <a:ea typeface="FZLanTingHeiS-EL-GB"/>
                </a:rPr>
                <a:t>非功能性需求描述</a:t>
              </a:r>
              <a:endParaRPr lang="zh-CN" altLang="en-US" sz="1800" dirty="0">
                <a:solidFill>
                  <a:schemeClr val="bg1"/>
                </a:solidFill>
                <a:latin typeface="+mj-lt"/>
                <a:ea typeface="FZLanTingHeiS-EL-GB"/>
              </a:endParaRPr>
            </a:p>
          </p:txBody>
        </p:sp>
      </p:grpSp>
      <p:sp>
        <p:nvSpPr>
          <p:cNvPr id="14" name="TextBox 13"/>
          <p:cNvSpPr txBox="1"/>
          <p:nvPr/>
        </p:nvSpPr>
        <p:spPr>
          <a:xfrm>
            <a:off x="899592" y="1995686"/>
            <a:ext cx="5688632" cy="1569660"/>
          </a:xfrm>
          <a:prstGeom prst="rect">
            <a:avLst/>
          </a:prstGeom>
          <a:noFill/>
        </p:spPr>
        <p:txBody>
          <a:bodyPr wrap="square" rtlCol="0">
            <a:spAutoFit/>
          </a:bodyPr>
          <a:lstStyle/>
          <a:p>
            <a:r>
              <a:rPr lang="en-US" altLang="zh-CN" sz="1600" b="1" dirty="0" smtClean="0">
                <a:solidFill>
                  <a:schemeClr val="bg1"/>
                </a:solidFill>
              </a:rPr>
              <a:t>1.</a:t>
            </a:r>
            <a:r>
              <a:rPr lang="zh-CN" altLang="en-US" sz="1600" b="1" dirty="0" smtClean="0">
                <a:solidFill>
                  <a:schemeClr val="bg1"/>
                </a:solidFill>
              </a:rPr>
              <a:t>易用性</a:t>
            </a:r>
            <a:r>
              <a:rPr lang="en-US" altLang="zh-CN" sz="1600" b="1" dirty="0" smtClean="0">
                <a:solidFill>
                  <a:schemeClr val="bg1"/>
                </a:solidFill>
              </a:rPr>
              <a:t>:</a:t>
            </a:r>
            <a:r>
              <a:rPr lang="zh-CN" altLang="zh-CN" sz="1600" b="1" dirty="0">
                <a:solidFill>
                  <a:schemeClr val="bg1"/>
                </a:solidFill>
              </a:rPr>
              <a:t>本网站部署在校园网内，用户只需注册便可进行使用，网站信息总量合理，讨论交流论坛功能突出，内容及时更新，响应速度小于</a:t>
            </a:r>
            <a:r>
              <a:rPr lang="en-US" altLang="zh-CN" sz="1600" b="1" dirty="0">
                <a:solidFill>
                  <a:schemeClr val="bg1"/>
                </a:solidFill>
              </a:rPr>
              <a:t>1S</a:t>
            </a:r>
            <a:r>
              <a:rPr lang="zh-CN" altLang="zh-CN" sz="1600" b="1" dirty="0">
                <a:solidFill>
                  <a:schemeClr val="bg1"/>
                </a:solidFill>
              </a:rPr>
              <a:t>，网站设计符合大众潮流，用户无需学习即可上手使用，界面风格一致，网站布局合理，美观性极强，用户易返回，操作步骤简单，杜绝流程错误，文件具有备份，即使在网站宕机时也能及时备份文件。</a:t>
            </a:r>
          </a:p>
        </p:txBody>
      </p:sp>
    </p:spTree>
    <p:extLst>
      <p:ext uri="{BB962C8B-B14F-4D97-AF65-F5344CB8AC3E}">
        <p14:creationId xmlns:p14="http://schemas.microsoft.com/office/powerpoint/2010/main" val="16921788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nodeType="withEffect">
                                  <p:stCondLst>
                                    <p:cond delay="200"/>
                                  </p:stCondLst>
                                  <p:childTnLst>
                                    <p:set>
                                      <p:cBhvr>
                                        <p:cTn id="6" dur="1" fill="hold">
                                          <p:stCondLst>
                                            <p:cond delay="0"/>
                                          </p:stCondLst>
                                        </p:cTn>
                                        <p:tgtEl>
                                          <p:spTgt spid="6"/>
                                        </p:tgtEl>
                                        <p:attrNameLst>
                                          <p:attrName>style.visibility</p:attrName>
                                        </p:attrNameLst>
                                      </p:cBhvr>
                                      <p:to>
                                        <p:strVal val="visible"/>
                                      </p:to>
                                    </p:set>
                                    <p:anim calcmode="lin" valueType="num">
                                      <p:cBhvr>
                                        <p:cTn id="7" dur="1000" fill="hold"/>
                                        <p:tgtEl>
                                          <p:spTgt spid="6"/>
                                        </p:tgtEl>
                                        <p:attrNameLst>
                                          <p:attrName>ppt_w</p:attrName>
                                        </p:attrNameLst>
                                      </p:cBhvr>
                                      <p:tavLst>
                                        <p:tav tm="0">
                                          <p:val>
                                            <p:strVal val="#ppt_w+.3"/>
                                          </p:val>
                                        </p:tav>
                                        <p:tav tm="100000">
                                          <p:val>
                                            <p:strVal val="#ppt_w"/>
                                          </p:val>
                                        </p:tav>
                                      </p:tavLst>
                                    </p:anim>
                                    <p:anim calcmode="lin" valueType="num">
                                      <p:cBhvr>
                                        <p:cTn id="8" dur="1000" fill="hold"/>
                                        <p:tgtEl>
                                          <p:spTgt spid="6"/>
                                        </p:tgtEl>
                                        <p:attrNameLst>
                                          <p:attrName>ppt_h</p:attrName>
                                        </p:attrNameLst>
                                      </p:cBhvr>
                                      <p:tavLst>
                                        <p:tav tm="0">
                                          <p:val>
                                            <p:strVal val="#ppt_h"/>
                                          </p:val>
                                        </p:tav>
                                        <p:tav tm="100000">
                                          <p:val>
                                            <p:strVal val="#ppt_h"/>
                                          </p:val>
                                        </p:tav>
                                      </p:tavLst>
                                    </p:anim>
                                    <p:animEffect transition="in" filter="fade">
                                      <p:cBhvr>
                                        <p:cTn id="9" dur="1000"/>
                                        <p:tgtEl>
                                          <p:spTgt spid="6"/>
                                        </p:tgtEl>
                                      </p:cBhvr>
                                    </p:animEffect>
                                  </p:childTnLst>
                                </p:cTn>
                              </p:par>
                              <p:par>
                                <p:cTn id="10" presetID="10" presetClass="entr" presetSubtype="0" fill="hold" grpId="0" nodeType="withEffect">
                                  <p:stCondLst>
                                    <p:cond delay="25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0" y="228926"/>
            <a:ext cx="9144000" cy="582602"/>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1128969" y="320172"/>
            <a:ext cx="1980029" cy="400110"/>
          </a:xfrm>
          <a:prstGeom prst="rect">
            <a:avLst/>
          </a:prstGeom>
        </p:spPr>
        <p:txBody>
          <a:bodyPr wrap="none">
            <a:spAutoFit/>
          </a:bodyPr>
          <a:lstStyle/>
          <a:p>
            <a:r>
              <a:rPr lang="zh-CN" altLang="en-US" sz="2000" dirty="0">
                <a:solidFill>
                  <a:schemeClr val="bg1"/>
                </a:solidFill>
                <a:latin typeface="微软雅黑" pitchFamily="34" charset="-122"/>
                <a:ea typeface="微软雅黑" pitchFamily="34" charset="-122"/>
              </a:rPr>
              <a:t>需求获取及实现</a:t>
            </a:r>
            <a:endParaRPr lang="zh-CN" altLang="en-US" sz="2000" dirty="0">
              <a:solidFill>
                <a:schemeClr val="bg1"/>
              </a:solidFill>
              <a:latin typeface="微软雅黑" pitchFamily="34" charset="-122"/>
              <a:ea typeface="微软雅黑" pitchFamily="34" charset="-122"/>
            </a:endParaRPr>
          </a:p>
        </p:txBody>
      </p:sp>
      <p:sp>
        <p:nvSpPr>
          <p:cNvPr id="7" name="泪滴形 6"/>
          <p:cNvSpPr/>
          <p:nvPr/>
        </p:nvSpPr>
        <p:spPr>
          <a:xfrm>
            <a:off x="287524" y="267494"/>
            <a:ext cx="504056" cy="504056"/>
          </a:xfrm>
          <a:prstGeom prst="teardrop">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319324" y="280194"/>
            <a:ext cx="809645" cy="400110"/>
          </a:xfrm>
          <a:prstGeom prst="rect">
            <a:avLst/>
          </a:prstGeom>
        </p:spPr>
        <p:txBody>
          <a:bodyPr wrap="none">
            <a:spAutoFit/>
          </a:bodyPr>
          <a:lstStyle/>
          <a:p>
            <a:pPr lvl="0" algn="ctr" defTabSz="914400"/>
            <a:r>
              <a:rPr lang="en-US" altLang="zh-CN" sz="2000" b="1" dirty="0" smtClean="0">
                <a:solidFill>
                  <a:schemeClr val="bg1"/>
                </a:solidFill>
              </a:rPr>
              <a:t>Part </a:t>
            </a:r>
            <a:r>
              <a:rPr lang="en-US" altLang="zh-CN" sz="2000" b="1" dirty="0" smtClean="0">
                <a:solidFill>
                  <a:schemeClr val="bg1"/>
                </a:solidFill>
              </a:rPr>
              <a:t>2</a:t>
            </a:r>
            <a:endParaRPr lang="zh-CN" altLang="en-US" sz="2000" b="1" dirty="0">
              <a:solidFill>
                <a:schemeClr val="bg1"/>
              </a:solidFill>
            </a:endParaRPr>
          </a:p>
        </p:txBody>
      </p:sp>
      <p:grpSp>
        <p:nvGrpSpPr>
          <p:cNvPr id="53" name="组合 15"/>
          <p:cNvGrpSpPr>
            <a:grpSpLocks/>
          </p:cNvGrpSpPr>
          <p:nvPr/>
        </p:nvGrpSpPr>
        <p:grpSpPr bwMode="auto">
          <a:xfrm flipH="1">
            <a:off x="7308304" y="95438"/>
            <a:ext cx="1850380" cy="835254"/>
            <a:chOff x="642910" y="357170"/>
            <a:chExt cx="1762153" cy="428643"/>
          </a:xfrm>
        </p:grpSpPr>
        <p:sp>
          <p:nvSpPr>
            <p:cNvPr id="54" name="任意多边形 53"/>
            <p:cNvSpPr/>
            <p:nvPr/>
          </p:nvSpPr>
          <p:spPr>
            <a:xfrm>
              <a:off x="2071683" y="714373"/>
              <a:ext cx="333380" cy="71440"/>
            </a:xfrm>
            <a:custGeom>
              <a:avLst/>
              <a:gdLst>
                <a:gd name="connsiteX0" fmla="*/ 0 w 333375"/>
                <a:gd name="connsiteY0" fmla="*/ 0 h 71438"/>
                <a:gd name="connsiteX1" fmla="*/ 0 w 333375"/>
                <a:gd name="connsiteY1" fmla="*/ 71438 h 71438"/>
                <a:gd name="connsiteX2" fmla="*/ 333375 w 333375"/>
                <a:gd name="connsiteY2" fmla="*/ 9525 h 71438"/>
                <a:gd name="connsiteX3" fmla="*/ 0 w 333375"/>
                <a:gd name="connsiteY3" fmla="*/ 0 h 71438"/>
              </a:gdLst>
              <a:ahLst/>
              <a:cxnLst>
                <a:cxn ang="0">
                  <a:pos x="connsiteX0" y="connsiteY0"/>
                </a:cxn>
                <a:cxn ang="0">
                  <a:pos x="connsiteX1" y="connsiteY1"/>
                </a:cxn>
                <a:cxn ang="0">
                  <a:pos x="connsiteX2" y="connsiteY2"/>
                </a:cxn>
                <a:cxn ang="0">
                  <a:pos x="connsiteX3" y="connsiteY3"/>
                </a:cxn>
              </a:cxnLst>
              <a:rect l="l" t="t" r="r" b="b"/>
              <a:pathLst>
                <a:path w="333375" h="71438">
                  <a:moveTo>
                    <a:pt x="0" y="0"/>
                  </a:moveTo>
                  <a:lnTo>
                    <a:pt x="0" y="71438"/>
                  </a:lnTo>
                  <a:lnTo>
                    <a:pt x="333375" y="9525"/>
                  </a:lnTo>
                  <a:lnTo>
                    <a:pt x="0" y="0"/>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p:cNvSpPr/>
            <p:nvPr/>
          </p:nvSpPr>
          <p:spPr>
            <a:xfrm>
              <a:off x="642910" y="357170"/>
              <a:ext cx="1428773" cy="428643"/>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任意多边形 55"/>
            <p:cNvSpPr/>
            <p:nvPr/>
          </p:nvSpPr>
          <p:spPr>
            <a:xfrm>
              <a:off x="2071683" y="357170"/>
              <a:ext cx="314330" cy="61916"/>
            </a:xfrm>
            <a:custGeom>
              <a:avLst/>
              <a:gdLst>
                <a:gd name="connsiteX0" fmla="*/ 0 w 314325"/>
                <a:gd name="connsiteY0" fmla="*/ 61912 h 61912"/>
                <a:gd name="connsiteX1" fmla="*/ 0 w 314325"/>
                <a:gd name="connsiteY1" fmla="*/ 0 h 61912"/>
                <a:gd name="connsiteX2" fmla="*/ 314325 w 314325"/>
                <a:gd name="connsiteY2" fmla="*/ 61912 h 61912"/>
                <a:gd name="connsiteX3" fmla="*/ 0 w 314325"/>
                <a:gd name="connsiteY3" fmla="*/ 61912 h 61912"/>
              </a:gdLst>
              <a:ahLst/>
              <a:cxnLst>
                <a:cxn ang="0">
                  <a:pos x="connsiteX0" y="connsiteY0"/>
                </a:cxn>
                <a:cxn ang="0">
                  <a:pos x="connsiteX1" y="connsiteY1"/>
                </a:cxn>
                <a:cxn ang="0">
                  <a:pos x="connsiteX2" y="connsiteY2"/>
                </a:cxn>
                <a:cxn ang="0">
                  <a:pos x="connsiteX3" y="connsiteY3"/>
                </a:cxn>
              </a:cxnLst>
              <a:rect l="l" t="t" r="r" b="b"/>
              <a:pathLst>
                <a:path w="314325" h="61912">
                  <a:moveTo>
                    <a:pt x="0" y="61912"/>
                  </a:moveTo>
                  <a:lnTo>
                    <a:pt x="0" y="0"/>
                  </a:lnTo>
                  <a:lnTo>
                    <a:pt x="314325" y="61912"/>
                  </a:lnTo>
                  <a:lnTo>
                    <a:pt x="0" y="61912"/>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 name="组合 5"/>
          <p:cNvGrpSpPr/>
          <p:nvPr/>
        </p:nvGrpSpPr>
        <p:grpSpPr>
          <a:xfrm>
            <a:off x="280744" y="1059582"/>
            <a:ext cx="2585008" cy="576064"/>
            <a:chOff x="1128969" y="3163443"/>
            <a:chExt cx="2585008" cy="576064"/>
          </a:xfrm>
        </p:grpSpPr>
        <p:sp>
          <p:nvSpPr>
            <p:cNvPr id="29" name="椭圆 28"/>
            <p:cNvSpPr/>
            <p:nvPr/>
          </p:nvSpPr>
          <p:spPr>
            <a:xfrm>
              <a:off x="1128969" y="3163443"/>
              <a:ext cx="576064" cy="576064"/>
            </a:xfrm>
            <a:prstGeom prst="ellipse">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latin typeface="Impact" pitchFamily="34" charset="0"/>
                </a:rPr>
                <a:t>04</a:t>
              </a:r>
              <a:endParaRPr lang="zh-CN" altLang="en-US" sz="1600" dirty="0">
                <a:latin typeface="Impact" pitchFamily="34" charset="0"/>
              </a:endParaRPr>
            </a:p>
          </p:txBody>
        </p:sp>
        <p:sp>
          <p:nvSpPr>
            <p:cNvPr id="33" name="TextBox 32"/>
            <p:cNvSpPr txBox="1"/>
            <p:nvPr/>
          </p:nvSpPr>
          <p:spPr>
            <a:xfrm>
              <a:off x="1682652" y="3297587"/>
              <a:ext cx="2031325" cy="369332"/>
            </a:xfrm>
            <a:prstGeom prst="rect">
              <a:avLst/>
            </a:prstGeom>
            <a:noFill/>
          </p:spPr>
          <p:txBody>
            <a:bodyPr wrap="none" rtlCol="0">
              <a:spAutoFit/>
            </a:bodyPr>
            <a:lstStyle/>
            <a:p>
              <a:r>
                <a:rPr lang="zh-CN" altLang="en-US" sz="1800" dirty="0" smtClean="0">
                  <a:solidFill>
                    <a:schemeClr val="bg1"/>
                  </a:solidFill>
                  <a:latin typeface="+mj-lt"/>
                  <a:ea typeface="FZLanTingHeiS-EL-GB"/>
                </a:rPr>
                <a:t>非功能性需求描述</a:t>
              </a:r>
              <a:endParaRPr lang="zh-CN" altLang="en-US" sz="1800" dirty="0">
                <a:solidFill>
                  <a:schemeClr val="bg1"/>
                </a:solidFill>
                <a:latin typeface="+mj-lt"/>
                <a:ea typeface="FZLanTingHeiS-EL-GB"/>
              </a:endParaRPr>
            </a:p>
          </p:txBody>
        </p:sp>
      </p:grpSp>
      <p:sp>
        <p:nvSpPr>
          <p:cNvPr id="15" name="TextBox 14"/>
          <p:cNvSpPr txBox="1"/>
          <p:nvPr/>
        </p:nvSpPr>
        <p:spPr>
          <a:xfrm>
            <a:off x="899592" y="1995686"/>
            <a:ext cx="5688632" cy="1323439"/>
          </a:xfrm>
          <a:prstGeom prst="rect">
            <a:avLst/>
          </a:prstGeom>
          <a:noFill/>
        </p:spPr>
        <p:txBody>
          <a:bodyPr wrap="square" rtlCol="0">
            <a:spAutoFit/>
          </a:bodyPr>
          <a:lstStyle/>
          <a:p>
            <a:pPr marL="0" lvl="1"/>
            <a:r>
              <a:rPr lang="en-US" altLang="zh-CN" sz="1600" b="1" dirty="0">
                <a:solidFill>
                  <a:schemeClr val="bg1"/>
                </a:solidFill>
              </a:rPr>
              <a:t>2</a:t>
            </a:r>
            <a:r>
              <a:rPr lang="en-US" altLang="zh-CN" sz="1600" b="1" dirty="0" smtClean="0">
                <a:solidFill>
                  <a:schemeClr val="bg1"/>
                </a:solidFill>
              </a:rPr>
              <a:t>.</a:t>
            </a:r>
            <a:r>
              <a:rPr lang="zh-CN" altLang="zh-CN" sz="1600" b="1" dirty="0">
                <a:solidFill>
                  <a:schemeClr val="bg1"/>
                </a:solidFill>
              </a:rPr>
              <a:t>性能需求</a:t>
            </a:r>
          </a:p>
          <a:p>
            <a:r>
              <a:rPr lang="zh-CN" altLang="zh-CN" sz="1600" b="1" dirty="0">
                <a:solidFill>
                  <a:schemeClr val="bg1"/>
                </a:solidFill>
              </a:rPr>
              <a:t>本网站要求在用户进行使用时，保证至少</a:t>
            </a:r>
            <a:r>
              <a:rPr lang="en-US" altLang="zh-CN" sz="1600" b="1" dirty="0">
                <a:solidFill>
                  <a:schemeClr val="bg1"/>
                </a:solidFill>
              </a:rPr>
              <a:t>200</a:t>
            </a:r>
            <a:r>
              <a:rPr lang="zh-CN" altLang="zh-CN" sz="1600" b="1" dirty="0">
                <a:solidFill>
                  <a:schemeClr val="bg1"/>
                </a:solidFill>
              </a:rPr>
              <a:t>位用户同步使用该网站进行交互，系统响应时间不得超过</a:t>
            </a:r>
            <a:r>
              <a:rPr lang="en-US" altLang="zh-CN" sz="1600" b="1" dirty="0">
                <a:solidFill>
                  <a:schemeClr val="bg1"/>
                </a:solidFill>
              </a:rPr>
              <a:t>1s</a:t>
            </a:r>
            <a:r>
              <a:rPr lang="zh-CN" altLang="zh-CN" sz="1600" b="1" dirty="0">
                <a:solidFill>
                  <a:schemeClr val="bg1"/>
                </a:solidFill>
              </a:rPr>
              <a:t>。并且在</a:t>
            </a:r>
            <a:r>
              <a:rPr lang="en-US" altLang="zh-CN" sz="1600" b="1" dirty="0">
                <a:solidFill>
                  <a:schemeClr val="bg1"/>
                </a:solidFill>
              </a:rPr>
              <a:t>200</a:t>
            </a:r>
            <a:r>
              <a:rPr lang="zh-CN" altLang="zh-CN" sz="1600" b="1" dirty="0">
                <a:solidFill>
                  <a:schemeClr val="bg1"/>
                </a:solidFill>
              </a:rPr>
              <a:t>位用户连续使用</a:t>
            </a:r>
            <a:r>
              <a:rPr lang="en-US" altLang="zh-CN" sz="1600" b="1" dirty="0">
                <a:solidFill>
                  <a:schemeClr val="bg1"/>
                </a:solidFill>
              </a:rPr>
              <a:t>72</a:t>
            </a:r>
            <a:r>
              <a:rPr lang="zh-CN" altLang="zh-CN" sz="1600" b="1" dirty="0">
                <a:solidFill>
                  <a:schemeClr val="bg1"/>
                </a:solidFill>
              </a:rPr>
              <a:t>小时的情况下，课程答疑，资料下载，论坛交流等功能是否稳定</a:t>
            </a:r>
          </a:p>
        </p:txBody>
      </p:sp>
    </p:spTree>
    <p:extLst>
      <p:ext uri="{BB962C8B-B14F-4D97-AF65-F5344CB8AC3E}">
        <p14:creationId xmlns:p14="http://schemas.microsoft.com/office/powerpoint/2010/main" val="13605662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nodeType="withEffect">
                                  <p:stCondLst>
                                    <p:cond delay="200"/>
                                  </p:stCondLst>
                                  <p:childTnLst>
                                    <p:set>
                                      <p:cBhvr>
                                        <p:cTn id="6" dur="1" fill="hold">
                                          <p:stCondLst>
                                            <p:cond delay="0"/>
                                          </p:stCondLst>
                                        </p:cTn>
                                        <p:tgtEl>
                                          <p:spTgt spid="6"/>
                                        </p:tgtEl>
                                        <p:attrNameLst>
                                          <p:attrName>style.visibility</p:attrName>
                                        </p:attrNameLst>
                                      </p:cBhvr>
                                      <p:to>
                                        <p:strVal val="visible"/>
                                      </p:to>
                                    </p:set>
                                    <p:anim calcmode="lin" valueType="num">
                                      <p:cBhvr>
                                        <p:cTn id="7" dur="1000" fill="hold"/>
                                        <p:tgtEl>
                                          <p:spTgt spid="6"/>
                                        </p:tgtEl>
                                        <p:attrNameLst>
                                          <p:attrName>ppt_w</p:attrName>
                                        </p:attrNameLst>
                                      </p:cBhvr>
                                      <p:tavLst>
                                        <p:tav tm="0">
                                          <p:val>
                                            <p:strVal val="#ppt_w+.3"/>
                                          </p:val>
                                        </p:tav>
                                        <p:tav tm="100000">
                                          <p:val>
                                            <p:strVal val="#ppt_w"/>
                                          </p:val>
                                        </p:tav>
                                      </p:tavLst>
                                    </p:anim>
                                    <p:anim calcmode="lin" valueType="num">
                                      <p:cBhvr>
                                        <p:cTn id="8" dur="1000" fill="hold"/>
                                        <p:tgtEl>
                                          <p:spTgt spid="6"/>
                                        </p:tgtEl>
                                        <p:attrNameLst>
                                          <p:attrName>ppt_h</p:attrName>
                                        </p:attrNameLst>
                                      </p:cBhvr>
                                      <p:tavLst>
                                        <p:tav tm="0">
                                          <p:val>
                                            <p:strVal val="#ppt_h"/>
                                          </p:val>
                                        </p:tav>
                                        <p:tav tm="100000">
                                          <p:val>
                                            <p:strVal val="#ppt_h"/>
                                          </p:val>
                                        </p:tav>
                                      </p:tavLst>
                                    </p:anim>
                                    <p:animEffect transition="in" filter="fade">
                                      <p:cBhvr>
                                        <p:cTn id="9" dur="1000"/>
                                        <p:tgtEl>
                                          <p:spTgt spid="6"/>
                                        </p:tgtEl>
                                      </p:cBhvr>
                                    </p:animEffect>
                                  </p:childTnLst>
                                </p:cTn>
                              </p:par>
                              <p:par>
                                <p:cTn id="10" presetID="10" presetClass="entr" presetSubtype="0" fill="hold" grpId="0" nodeType="withEffect">
                                  <p:stCondLst>
                                    <p:cond delay="25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0" y="228926"/>
            <a:ext cx="9144000" cy="582602"/>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1128969" y="320172"/>
            <a:ext cx="1980029" cy="400110"/>
          </a:xfrm>
          <a:prstGeom prst="rect">
            <a:avLst/>
          </a:prstGeom>
        </p:spPr>
        <p:txBody>
          <a:bodyPr wrap="none">
            <a:spAutoFit/>
          </a:bodyPr>
          <a:lstStyle/>
          <a:p>
            <a:r>
              <a:rPr lang="zh-CN" altLang="en-US" sz="2000" dirty="0">
                <a:solidFill>
                  <a:schemeClr val="bg1"/>
                </a:solidFill>
                <a:latin typeface="微软雅黑" pitchFamily="34" charset="-122"/>
                <a:ea typeface="微软雅黑" pitchFamily="34" charset="-122"/>
              </a:rPr>
              <a:t>需求获取及实现</a:t>
            </a:r>
            <a:endParaRPr lang="zh-CN" altLang="en-US" sz="2000" dirty="0">
              <a:solidFill>
                <a:schemeClr val="bg1"/>
              </a:solidFill>
              <a:latin typeface="微软雅黑" pitchFamily="34" charset="-122"/>
              <a:ea typeface="微软雅黑" pitchFamily="34" charset="-122"/>
            </a:endParaRPr>
          </a:p>
        </p:txBody>
      </p:sp>
      <p:sp>
        <p:nvSpPr>
          <p:cNvPr id="7" name="泪滴形 6"/>
          <p:cNvSpPr/>
          <p:nvPr/>
        </p:nvSpPr>
        <p:spPr>
          <a:xfrm>
            <a:off x="287524" y="267494"/>
            <a:ext cx="504056" cy="504056"/>
          </a:xfrm>
          <a:prstGeom prst="teardrop">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319324" y="280194"/>
            <a:ext cx="809645" cy="400110"/>
          </a:xfrm>
          <a:prstGeom prst="rect">
            <a:avLst/>
          </a:prstGeom>
        </p:spPr>
        <p:txBody>
          <a:bodyPr wrap="none">
            <a:spAutoFit/>
          </a:bodyPr>
          <a:lstStyle/>
          <a:p>
            <a:pPr lvl="0" algn="ctr" defTabSz="914400"/>
            <a:r>
              <a:rPr lang="en-US" altLang="zh-CN" sz="2000" b="1" dirty="0" smtClean="0">
                <a:solidFill>
                  <a:schemeClr val="bg1"/>
                </a:solidFill>
              </a:rPr>
              <a:t>Part </a:t>
            </a:r>
            <a:r>
              <a:rPr lang="en-US" altLang="zh-CN" sz="2000" b="1" dirty="0" smtClean="0">
                <a:solidFill>
                  <a:schemeClr val="bg1"/>
                </a:solidFill>
              </a:rPr>
              <a:t>2</a:t>
            </a:r>
            <a:endParaRPr lang="zh-CN" altLang="en-US" sz="2000" b="1" dirty="0">
              <a:solidFill>
                <a:schemeClr val="bg1"/>
              </a:solidFill>
            </a:endParaRPr>
          </a:p>
        </p:txBody>
      </p:sp>
      <p:grpSp>
        <p:nvGrpSpPr>
          <p:cNvPr id="53" name="组合 15"/>
          <p:cNvGrpSpPr>
            <a:grpSpLocks/>
          </p:cNvGrpSpPr>
          <p:nvPr/>
        </p:nvGrpSpPr>
        <p:grpSpPr bwMode="auto">
          <a:xfrm flipH="1">
            <a:off x="7308304" y="95438"/>
            <a:ext cx="1850380" cy="835254"/>
            <a:chOff x="642910" y="357170"/>
            <a:chExt cx="1762153" cy="428643"/>
          </a:xfrm>
        </p:grpSpPr>
        <p:sp>
          <p:nvSpPr>
            <p:cNvPr id="54" name="任意多边形 53"/>
            <p:cNvSpPr/>
            <p:nvPr/>
          </p:nvSpPr>
          <p:spPr>
            <a:xfrm>
              <a:off x="2071683" y="714373"/>
              <a:ext cx="333380" cy="71440"/>
            </a:xfrm>
            <a:custGeom>
              <a:avLst/>
              <a:gdLst>
                <a:gd name="connsiteX0" fmla="*/ 0 w 333375"/>
                <a:gd name="connsiteY0" fmla="*/ 0 h 71438"/>
                <a:gd name="connsiteX1" fmla="*/ 0 w 333375"/>
                <a:gd name="connsiteY1" fmla="*/ 71438 h 71438"/>
                <a:gd name="connsiteX2" fmla="*/ 333375 w 333375"/>
                <a:gd name="connsiteY2" fmla="*/ 9525 h 71438"/>
                <a:gd name="connsiteX3" fmla="*/ 0 w 333375"/>
                <a:gd name="connsiteY3" fmla="*/ 0 h 71438"/>
              </a:gdLst>
              <a:ahLst/>
              <a:cxnLst>
                <a:cxn ang="0">
                  <a:pos x="connsiteX0" y="connsiteY0"/>
                </a:cxn>
                <a:cxn ang="0">
                  <a:pos x="connsiteX1" y="connsiteY1"/>
                </a:cxn>
                <a:cxn ang="0">
                  <a:pos x="connsiteX2" y="connsiteY2"/>
                </a:cxn>
                <a:cxn ang="0">
                  <a:pos x="connsiteX3" y="connsiteY3"/>
                </a:cxn>
              </a:cxnLst>
              <a:rect l="l" t="t" r="r" b="b"/>
              <a:pathLst>
                <a:path w="333375" h="71438">
                  <a:moveTo>
                    <a:pt x="0" y="0"/>
                  </a:moveTo>
                  <a:lnTo>
                    <a:pt x="0" y="71438"/>
                  </a:lnTo>
                  <a:lnTo>
                    <a:pt x="333375" y="9525"/>
                  </a:lnTo>
                  <a:lnTo>
                    <a:pt x="0" y="0"/>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p:cNvSpPr/>
            <p:nvPr/>
          </p:nvSpPr>
          <p:spPr>
            <a:xfrm>
              <a:off x="642910" y="357170"/>
              <a:ext cx="1428773" cy="428643"/>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任意多边形 55"/>
            <p:cNvSpPr/>
            <p:nvPr/>
          </p:nvSpPr>
          <p:spPr>
            <a:xfrm>
              <a:off x="2071683" y="357170"/>
              <a:ext cx="314330" cy="61916"/>
            </a:xfrm>
            <a:custGeom>
              <a:avLst/>
              <a:gdLst>
                <a:gd name="connsiteX0" fmla="*/ 0 w 314325"/>
                <a:gd name="connsiteY0" fmla="*/ 61912 h 61912"/>
                <a:gd name="connsiteX1" fmla="*/ 0 w 314325"/>
                <a:gd name="connsiteY1" fmla="*/ 0 h 61912"/>
                <a:gd name="connsiteX2" fmla="*/ 314325 w 314325"/>
                <a:gd name="connsiteY2" fmla="*/ 61912 h 61912"/>
                <a:gd name="connsiteX3" fmla="*/ 0 w 314325"/>
                <a:gd name="connsiteY3" fmla="*/ 61912 h 61912"/>
              </a:gdLst>
              <a:ahLst/>
              <a:cxnLst>
                <a:cxn ang="0">
                  <a:pos x="connsiteX0" y="connsiteY0"/>
                </a:cxn>
                <a:cxn ang="0">
                  <a:pos x="connsiteX1" y="connsiteY1"/>
                </a:cxn>
                <a:cxn ang="0">
                  <a:pos x="connsiteX2" y="connsiteY2"/>
                </a:cxn>
                <a:cxn ang="0">
                  <a:pos x="connsiteX3" y="connsiteY3"/>
                </a:cxn>
              </a:cxnLst>
              <a:rect l="l" t="t" r="r" b="b"/>
              <a:pathLst>
                <a:path w="314325" h="61912">
                  <a:moveTo>
                    <a:pt x="0" y="61912"/>
                  </a:moveTo>
                  <a:lnTo>
                    <a:pt x="0" y="0"/>
                  </a:lnTo>
                  <a:lnTo>
                    <a:pt x="314325" y="61912"/>
                  </a:lnTo>
                  <a:lnTo>
                    <a:pt x="0" y="61912"/>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 name="组合 5"/>
          <p:cNvGrpSpPr/>
          <p:nvPr/>
        </p:nvGrpSpPr>
        <p:grpSpPr>
          <a:xfrm>
            <a:off x="280744" y="1059582"/>
            <a:ext cx="2585008" cy="576064"/>
            <a:chOff x="1128969" y="3163443"/>
            <a:chExt cx="2585008" cy="576064"/>
          </a:xfrm>
        </p:grpSpPr>
        <p:sp>
          <p:nvSpPr>
            <p:cNvPr id="29" name="椭圆 28"/>
            <p:cNvSpPr/>
            <p:nvPr/>
          </p:nvSpPr>
          <p:spPr>
            <a:xfrm>
              <a:off x="1128969" y="3163443"/>
              <a:ext cx="576064" cy="576064"/>
            </a:xfrm>
            <a:prstGeom prst="ellipse">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latin typeface="Impact" pitchFamily="34" charset="0"/>
                </a:rPr>
                <a:t>04</a:t>
              </a:r>
              <a:endParaRPr lang="zh-CN" altLang="en-US" sz="1600" dirty="0">
                <a:latin typeface="Impact" pitchFamily="34" charset="0"/>
              </a:endParaRPr>
            </a:p>
          </p:txBody>
        </p:sp>
        <p:sp>
          <p:nvSpPr>
            <p:cNvPr id="33" name="TextBox 32"/>
            <p:cNvSpPr txBox="1"/>
            <p:nvPr/>
          </p:nvSpPr>
          <p:spPr>
            <a:xfrm>
              <a:off x="1682652" y="3297587"/>
              <a:ext cx="2031325" cy="369332"/>
            </a:xfrm>
            <a:prstGeom prst="rect">
              <a:avLst/>
            </a:prstGeom>
            <a:noFill/>
          </p:spPr>
          <p:txBody>
            <a:bodyPr wrap="none" rtlCol="0">
              <a:spAutoFit/>
            </a:bodyPr>
            <a:lstStyle/>
            <a:p>
              <a:r>
                <a:rPr lang="zh-CN" altLang="en-US" sz="1800" dirty="0" smtClean="0">
                  <a:solidFill>
                    <a:schemeClr val="bg1"/>
                  </a:solidFill>
                  <a:latin typeface="+mj-lt"/>
                  <a:ea typeface="FZLanTingHeiS-EL-GB"/>
                </a:rPr>
                <a:t>非功能性需求描述</a:t>
              </a:r>
              <a:endParaRPr lang="zh-CN" altLang="en-US" sz="1800" dirty="0">
                <a:solidFill>
                  <a:schemeClr val="bg1"/>
                </a:solidFill>
                <a:latin typeface="+mj-lt"/>
                <a:ea typeface="FZLanTingHeiS-EL-GB"/>
              </a:endParaRPr>
            </a:p>
          </p:txBody>
        </p:sp>
      </p:grpSp>
      <p:sp>
        <p:nvSpPr>
          <p:cNvPr id="15" name="TextBox 14"/>
          <p:cNvSpPr txBox="1"/>
          <p:nvPr/>
        </p:nvSpPr>
        <p:spPr>
          <a:xfrm>
            <a:off x="899592" y="1995686"/>
            <a:ext cx="5688632" cy="2062103"/>
          </a:xfrm>
          <a:prstGeom prst="rect">
            <a:avLst/>
          </a:prstGeom>
          <a:noFill/>
        </p:spPr>
        <p:txBody>
          <a:bodyPr wrap="square" rtlCol="0">
            <a:spAutoFit/>
          </a:bodyPr>
          <a:lstStyle/>
          <a:p>
            <a:pPr marL="0" lvl="1"/>
            <a:r>
              <a:rPr lang="en-US" altLang="zh-CN" sz="1600" b="1" dirty="0" smtClean="0">
                <a:solidFill>
                  <a:schemeClr val="bg1"/>
                </a:solidFill>
              </a:rPr>
              <a:t>3.</a:t>
            </a:r>
            <a:r>
              <a:rPr lang="zh-CN" altLang="en-US" sz="1600" b="1" dirty="0" smtClean="0">
                <a:solidFill>
                  <a:schemeClr val="bg1"/>
                </a:solidFill>
              </a:rPr>
              <a:t>安全性</a:t>
            </a:r>
            <a:r>
              <a:rPr lang="zh-CN" altLang="zh-CN" sz="1600" b="1" dirty="0" smtClean="0">
                <a:solidFill>
                  <a:schemeClr val="bg1"/>
                </a:solidFill>
              </a:rPr>
              <a:t>需求</a:t>
            </a:r>
            <a:endParaRPr lang="zh-CN" altLang="zh-CN" sz="1600" b="1" dirty="0">
              <a:solidFill>
                <a:schemeClr val="bg1"/>
              </a:solidFill>
            </a:endParaRPr>
          </a:p>
          <a:p>
            <a:r>
              <a:rPr lang="zh-CN" altLang="zh-CN" sz="1600" b="1" dirty="0">
                <a:solidFill>
                  <a:schemeClr val="bg1"/>
                </a:solidFill>
              </a:rPr>
              <a:t>本网站部署于校园网中，为防止有用户发表不当言论，需要实名认证用户信息，以保证网站用于学习交流用途。并且本网站会部署防火墙以防止黑客攻击使网站奔溃造成用户损失。教师用户所上传文档会被加密，保证只有该网站用户能够下载使用，网站部署于校园网内，也不容易受到攻击。</a:t>
            </a:r>
          </a:p>
          <a:p>
            <a:r>
              <a:rPr lang="zh-CN" altLang="zh-CN" sz="1600" b="1" dirty="0">
                <a:solidFill>
                  <a:schemeClr val="bg1"/>
                </a:solidFill>
              </a:rPr>
              <a:t>服务器机房密码由专门的管理员进行管理，机房内有一定的保护措施，灭火器等基础设备完善。所有资料均有备份</a:t>
            </a:r>
            <a:r>
              <a:rPr lang="zh-CN" altLang="zh-CN" sz="1600" dirty="0"/>
              <a:t>。</a:t>
            </a:r>
          </a:p>
        </p:txBody>
      </p:sp>
    </p:spTree>
    <p:extLst>
      <p:ext uri="{BB962C8B-B14F-4D97-AF65-F5344CB8AC3E}">
        <p14:creationId xmlns:p14="http://schemas.microsoft.com/office/powerpoint/2010/main" val="32307882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nodeType="withEffect">
                                  <p:stCondLst>
                                    <p:cond delay="200"/>
                                  </p:stCondLst>
                                  <p:childTnLst>
                                    <p:set>
                                      <p:cBhvr>
                                        <p:cTn id="6" dur="1" fill="hold">
                                          <p:stCondLst>
                                            <p:cond delay="0"/>
                                          </p:stCondLst>
                                        </p:cTn>
                                        <p:tgtEl>
                                          <p:spTgt spid="6"/>
                                        </p:tgtEl>
                                        <p:attrNameLst>
                                          <p:attrName>style.visibility</p:attrName>
                                        </p:attrNameLst>
                                      </p:cBhvr>
                                      <p:to>
                                        <p:strVal val="visible"/>
                                      </p:to>
                                    </p:set>
                                    <p:anim calcmode="lin" valueType="num">
                                      <p:cBhvr>
                                        <p:cTn id="7" dur="1000" fill="hold"/>
                                        <p:tgtEl>
                                          <p:spTgt spid="6"/>
                                        </p:tgtEl>
                                        <p:attrNameLst>
                                          <p:attrName>ppt_w</p:attrName>
                                        </p:attrNameLst>
                                      </p:cBhvr>
                                      <p:tavLst>
                                        <p:tav tm="0">
                                          <p:val>
                                            <p:strVal val="#ppt_w+.3"/>
                                          </p:val>
                                        </p:tav>
                                        <p:tav tm="100000">
                                          <p:val>
                                            <p:strVal val="#ppt_w"/>
                                          </p:val>
                                        </p:tav>
                                      </p:tavLst>
                                    </p:anim>
                                    <p:anim calcmode="lin" valueType="num">
                                      <p:cBhvr>
                                        <p:cTn id="8" dur="1000" fill="hold"/>
                                        <p:tgtEl>
                                          <p:spTgt spid="6"/>
                                        </p:tgtEl>
                                        <p:attrNameLst>
                                          <p:attrName>ppt_h</p:attrName>
                                        </p:attrNameLst>
                                      </p:cBhvr>
                                      <p:tavLst>
                                        <p:tav tm="0">
                                          <p:val>
                                            <p:strVal val="#ppt_h"/>
                                          </p:val>
                                        </p:tav>
                                        <p:tav tm="100000">
                                          <p:val>
                                            <p:strVal val="#ppt_h"/>
                                          </p:val>
                                        </p:tav>
                                      </p:tavLst>
                                    </p:anim>
                                    <p:animEffect transition="in" filter="fade">
                                      <p:cBhvr>
                                        <p:cTn id="9" dur="1000"/>
                                        <p:tgtEl>
                                          <p:spTgt spid="6"/>
                                        </p:tgtEl>
                                      </p:cBhvr>
                                    </p:animEffect>
                                  </p:childTnLst>
                                </p:cTn>
                              </p:par>
                              <p:par>
                                <p:cTn id="10" presetID="10" presetClass="entr" presetSubtype="0" fill="hold" grpId="0" nodeType="withEffect">
                                  <p:stCondLst>
                                    <p:cond delay="25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0" y="228926"/>
            <a:ext cx="9144000" cy="582602"/>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1128969" y="320172"/>
            <a:ext cx="1980029" cy="400110"/>
          </a:xfrm>
          <a:prstGeom prst="rect">
            <a:avLst/>
          </a:prstGeom>
        </p:spPr>
        <p:txBody>
          <a:bodyPr wrap="none">
            <a:spAutoFit/>
          </a:bodyPr>
          <a:lstStyle/>
          <a:p>
            <a:r>
              <a:rPr lang="zh-CN" altLang="en-US" sz="2000" dirty="0">
                <a:solidFill>
                  <a:schemeClr val="bg1"/>
                </a:solidFill>
                <a:latin typeface="微软雅黑" pitchFamily="34" charset="-122"/>
                <a:ea typeface="微软雅黑" pitchFamily="34" charset="-122"/>
              </a:rPr>
              <a:t>需求获取及实现</a:t>
            </a:r>
            <a:endParaRPr lang="zh-CN" altLang="en-US" sz="2000" dirty="0">
              <a:solidFill>
                <a:schemeClr val="bg1"/>
              </a:solidFill>
              <a:latin typeface="微软雅黑" pitchFamily="34" charset="-122"/>
              <a:ea typeface="微软雅黑" pitchFamily="34" charset="-122"/>
            </a:endParaRPr>
          </a:p>
        </p:txBody>
      </p:sp>
      <p:sp>
        <p:nvSpPr>
          <p:cNvPr id="7" name="泪滴形 6"/>
          <p:cNvSpPr/>
          <p:nvPr/>
        </p:nvSpPr>
        <p:spPr>
          <a:xfrm>
            <a:off x="287524" y="267494"/>
            <a:ext cx="504056" cy="504056"/>
          </a:xfrm>
          <a:prstGeom prst="teardrop">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319324" y="280194"/>
            <a:ext cx="809645" cy="400110"/>
          </a:xfrm>
          <a:prstGeom prst="rect">
            <a:avLst/>
          </a:prstGeom>
        </p:spPr>
        <p:txBody>
          <a:bodyPr wrap="none">
            <a:spAutoFit/>
          </a:bodyPr>
          <a:lstStyle/>
          <a:p>
            <a:pPr lvl="0" algn="ctr" defTabSz="914400"/>
            <a:r>
              <a:rPr lang="en-US" altLang="zh-CN" sz="2000" b="1" dirty="0" smtClean="0">
                <a:solidFill>
                  <a:schemeClr val="bg1"/>
                </a:solidFill>
              </a:rPr>
              <a:t>Part </a:t>
            </a:r>
            <a:r>
              <a:rPr lang="en-US" altLang="zh-CN" sz="2000" b="1" dirty="0" smtClean="0">
                <a:solidFill>
                  <a:schemeClr val="bg1"/>
                </a:solidFill>
              </a:rPr>
              <a:t>2</a:t>
            </a:r>
            <a:endParaRPr lang="zh-CN" altLang="en-US" sz="2000" b="1" dirty="0">
              <a:solidFill>
                <a:schemeClr val="bg1"/>
              </a:solidFill>
            </a:endParaRPr>
          </a:p>
        </p:txBody>
      </p:sp>
      <p:grpSp>
        <p:nvGrpSpPr>
          <p:cNvPr id="53" name="组合 15"/>
          <p:cNvGrpSpPr>
            <a:grpSpLocks/>
          </p:cNvGrpSpPr>
          <p:nvPr/>
        </p:nvGrpSpPr>
        <p:grpSpPr bwMode="auto">
          <a:xfrm flipH="1">
            <a:off x="7308304" y="95438"/>
            <a:ext cx="1850380" cy="835254"/>
            <a:chOff x="642910" y="357170"/>
            <a:chExt cx="1762153" cy="428643"/>
          </a:xfrm>
        </p:grpSpPr>
        <p:sp>
          <p:nvSpPr>
            <p:cNvPr id="54" name="任意多边形 53"/>
            <p:cNvSpPr/>
            <p:nvPr/>
          </p:nvSpPr>
          <p:spPr>
            <a:xfrm>
              <a:off x="2071683" y="714373"/>
              <a:ext cx="333380" cy="71440"/>
            </a:xfrm>
            <a:custGeom>
              <a:avLst/>
              <a:gdLst>
                <a:gd name="connsiteX0" fmla="*/ 0 w 333375"/>
                <a:gd name="connsiteY0" fmla="*/ 0 h 71438"/>
                <a:gd name="connsiteX1" fmla="*/ 0 w 333375"/>
                <a:gd name="connsiteY1" fmla="*/ 71438 h 71438"/>
                <a:gd name="connsiteX2" fmla="*/ 333375 w 333375"/>
                <a:gd name="connsiteY2" fmla="*/ 9525 h 71438"/>
                <a:gd name="connsiteX3" fmla="*/ 0 w 333375"/>
                <a:gd name="connsiteY3" fmla="*/ 0 h 71438"/>
              </a:gdLst>
              <a:ahLst/>
              <a:cxnLst>
                <a:cxn ang="0">
                  <a:pos x="connsiteX0" y="connsiteY0"/>
                </a:cxn>
                <a:cxn ang="0">
                  <a:pos x="connsiteX1" y="connsiteY1"/>
                </a:cxn>
                <a:cxn ang="0">
                  <a:pos x="connsiteX2" y="connsiteY2"/>
                </a:cxn>
                <a:cxn ang="0">
                  <a:pos x="connsiteX3" y="connsiteY3"/>
                </a:cxn>
              </a:cxnLst>
              <a:rect l="l" t="t" r="r" b="b"/>
              <a:pathLst>
                <a:path w="333375" h="71438">
                  <a:moveTo>
                    <a:pt x="0" y="0"/>
                  </a:moveTo>
                  <a:lnTo>
                    <a:pt x="0" y="71438"/>
                  </a:lnTo>
                  <a:lnTo>
                    <a:pt x="333375" y="9525"/>
                  </a:lnTo>
                  <a:lnTo>
                    <a:pt x="0" y="0"/>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p:cNvSpPr/>
            <p:nvPr/>
          </p:nvSpPr>
          <p:spPr>
            <a:xfrm>
              <a:off x="642910" y="357170"/>
              <a:ext cx="1428773" cy="428643"/>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任意多边形 55"/>
            <p:cNvSpPr/>
            <p:nvPr/>
          </p:nvSpPr>
          <p:spPr>
            <a:xfrm>
              <a:off x="2071683" y="357170"/>
              <a:ext cx="314330" cy="61916"/>
            </a:xfrm>
            <a:custGeom>
              <a:avLst/>
              <a:gdLst>
                <a:gd name="connsiteX0" fmla="*/ 0 w 314325"/>
                <a:gd name="connsiteY0" fmla="*/ 61912 h 61912"/>
                <a:gd name="connsiteX1" fmla="*/ 0 w 314325"/>
                <a:gd name="connsiteY1" fmla="*/ 0 h 61912"/>
                <a:gd name="connsiteX2" fmla="*/ 314325 w 314325"/>
                <a:gd name="connsiteY2" fmla="*/ 61912 h 61912"/>
                <a:gd name="connsiteX3" fmla="*/ 0 w 314325"/>
                <a:gd name="connsiteY3" fmla="*/ 61912 h 61912"/>
              </a:gdLst>
              <a:ahLst/>
              <a:cxnLst>
                <a:cxn ang="0">
                  <a:pos x="connsiteX0" y="connsiteY0"/>
                </a:cxn>
                <a:cxn ang="0">
                  <a:pos x="connsiteX1" y="connsiteY1"/>
                </a:cxn>
                <a:cxn ang="0">
                  <a:pos x="connsiteX2" y="connsiteY2"/>
                </a:cxn>
                <a:cxn ang="0">
                  <a:pos x="connsiteX3" y="connsiteY3"/>
                </a:cxn>
              </a:cxnLst>
              <a:rect l="l" t="t" r="r" b="b"/>
              <a:pathLst>
                <a:path w="314325" h="61912">
                  <a:moveTo>
                    <a:pt x="0" y="61912"/>
                  </a:moveTo>
                  <a:lnTo>
                    <a:pt x="0" y="0"/>
                  </a:lnTo>
                  <a:lnTo>
                    <a:pt x="314325" y="61912"/>
                  </a:lnTo>
                  <a:lnTo>
                    <a:pt x="0" y="61912"/>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 name="组合 5"/>
          <p:cNvGrpSpPr/>
          <p:nvPr/>
        </p:nvGrpSpPr>
        <p:grpSpPr>
          <a:xfrm>
            <a:off x="280744" y="1059582"/>
            <a:ext cx="2585008" cy="576064"/>
            <a:chOff x="1128969" y="3163443"/>
            <a:chExt cx="2585008" cy="576064"/>
          </a:xfrm>
        </p:grpSpPr>
        <p:sp>
          <p:nvSpPr>
            <p:cNvPr id="29" name="椭圆 28"/>
            <p:cNvSpPr/>
            <p:nvPr/>
          </p:nvSpPr>
          <p:spPr>
            <a:xfrm>
              <a:off x="1128969" y="3163443"/>
              <a:ext cx="576064" cy="576064"/>
            </a:xfrm>
            <a:prstGeom prst="ellipse">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latin typeface="Impact" pitchFamily="34" charset="0"/>
                </a:rPr>
                <a:t>04</a:t>
              </a:r>
              <a:endParaRPr lang="zh-CN" altLang="en-US" sz="1600" dirty="0">
                <a:latin typeface="Impact" pitchFamily="34" charset="0"/>
              </a:endParaRPr>
            </a:p>
          </p:txBody>
        </p:sp>
        <p:sp>
          <p:nvSpPr>
            <p:cNvPr id="33" name="TextBox 32"/>
            <p:cNvSpPr txBox="1"/>
            <p:nvPr/>
          </p:nvSpPr>
          <p:spPr>
            <a:xfrm>
              <a:off x="1682652" y="3297587"/>
              <a:ext cx="2031325" cy="369332"/>
            </a:xfrm>
            <a:prstGeom prst="rect">
              <a:avLst/>
            </a:prstGeom>
            <a:noFill/>
          </p:spPr>
          <p:txBody>
            <a:bodyPr wrap="none" rtlCol="0">
              <a:spAutoFit/>
            </a:bodyPr>
            <a:lstStyle/>
            <a:p>
              <a:r>
                <a:rPr lang="zh-CN" altLang="en-US" sz="1800" dirty="0" smtClean="0">
                  <a:solidFill>
                    <a:schemeClr val="bg1"/>
                  </a:solidFill>
                  <a:latin typeface="+mj-lt"/>
                  <a:ea typeface="FZLanTingHeiS-EL-GB"/>
                </a:rPr>
                <a:t>非功能性需求描述</a:t>
              </a:r>
              <a:endParaRPr lang="zh-CN" altLang="en-US" sz="1800" dirty="0">
                <a:solidFill>
                  <a:schemeClr val="bg1"/>
                </a:solidFill>
                <a:latin typeface="+mj-lt"/>
                <a:ea typeface="FZLanTingHeiS-EL-GB"/>
              </a:endParaRPr>
            </a:p>
          </p:txBody>
        </p:sp>
      </p:grpSp>
      <p:sp>
        <p:nvSpPr>
          <p:cNvPr id="14" name="TextBox 13"/>
          <p:cNvSpPr txBox="1"/>
          <p:nvPr/>
        </p:nvSpPr>
        <p:spPr>
          <a:xfrm>
            <a:off x="899592" y="1995686"/>
            <a:ext cx="5688632" cy="1323439"/>
          </a:xfrm>
          <a:prstGeom prst="rect">
            <a:avLst/>
          </a:prstGeom>
          <a:noFill/>
        </p:spPr>
        <p:txBody>
          <a:bodyPr wrap="square" rtlCol="0">
            <a:spAutoFit/>
          </a:bodyPr>
          <a:lstStyle/>
          <a:p>
            <a:pPr marL="0" lvl="1"/>
            <a:r>
              <a:rPr lang="en-US" altLang="zh-CN" sz="1600" b="1" dirty="0">
                <a:solidFill>
                  <a:schemeClr val="bg1"/>
                </a:solidFill>
              </a:rPr>
              <a:t>4</a:t>
            </a:r>
            <a:r>
              <a:rPr lang="en-US" altLang="zh-CN" sz="1600" b="1" dirty="0" smtClean="0">
                <a:solidFill>
                  <a:schemeClr val="bg1"/>
                </a:solidFill>
              </a:rPr>
              <a:t>.</a:t>
            </a:r>
            <a:r>
              <a:rPr lang="zh-CN" altLang="en-US" sz="1600" b="1" dirty="0" smtClean="0">
                <a:solidFill>
                  <a:schemeClr val="bg1"/>
                </a:solidFill>
              </a:rPr>
              <a:t>保密性</a:t>
            </a:r>
            <a:r>
              <a:rPr lang="zh-CN" altLang="zh-CN" sz="1600" b="1" dirty="0" smtClean="0">
                <a:solidFill>
                  <a:schemeClr val="bg1"/>
                </a:solidFill>
              </a:rPr>
              <a:t>需求</a:t>
            </a:r>
            <a:endParaRPr lang="zh-CN" altLang="zh-CN" sz="1600" b="1" dirty="0">
              <a:solidFill>
                <a:schemeClr val="bg1"/>
              </a:solidFill>
            </a:endParaRPr>
          </a:p>
          <a:p>
            <a:r>
              <a:rPr lang="zh-CN" altLang="zh-CN" sz="1600" b="1" dirty="0">
                <a:solidFill>
                  <a:schemeClr val="bg1"/>
                </a:solidFill>
              </a:rPr>
              <a:t>用户进入网站的账号由管理员负责管理，管理员设立权限，用户上传资料未经用户本人许可，不得被随意篡改。 涉及用户保密或隐私的数据，无本人允许，任何人无权查询。并且管理员没有查询用户密码权限，只能重置其密码</a:t>
            </a:r>
            <a:r>
              <a:rPr lang="zh-CN" altLang="zh-CN" sz="1600" dirty="0"/>
              <a:t>。</a:t>
            </a:r>
          </a:p>
        </p:txBody>
      </p:sp>
    </p:spTree>
    <p:extLst>
      <p:ext uri="{BB962C8B-B14F-4D97-AF65-F5344CB8AC3E}">
        <p14:creationId xmlns:p14="http://schemas.microsoft.com/office/powerpoint/2010/main" val="28695384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nodeType="withEffect">
                                  <p:stCondLst>
                                    <p:cond delay="200"/>
                                  </p:stCondLst>
                                  <p:childTnLst>
                                    <p:set>
                                      <p:cBhvr>
                                        <p:cTn id="6" dur="1" fill="hold">
                                          <p:stCondLst>
                                            <p:cond delay="0"/>
                                          </p:stCondLst>
                                        </p:cTn>
                                        <p:tgtEl>
                                          <p:spTgt spid="6"/>
                                        </p:tgtEl>
                                        <p:attrNameLst>
                                          <p:attrName>style.visibility</p:attrName>
                                        </p:attrNameLst>
                                      </p:cBhvr>
                                      <p:to>
                                        <p:strVal val="visible"/>
                                      </p:to>
                                    </p:set>
                                    <p:anim calcmode="lin" valueType="num">
                                      <p:cBhvr>
                                        <p:cTn id="7" dur="1000" fill="hold"/>
                                        <p:tgtEl>
                                          <p:spTgt spid="6"/>
                                        </p:tgtEl>
                                        <p:attrNameLst>
                                          <p:attrName>ppt_w</p:attrName>
                                        </p:attrNameLst>
                                      </p:cBhvr>
                                      <p:tavLst>
                                        <p:tav tm="0">
                                          <p:val>
                                            <p:strVal val="#ppt_w+.3"/>
                                          </p:val>
                                        </p:tav>
                                        <p:tav tm="100000">
                                          <p:val>
                                            <p:strVal val="#ppt_w"/>
                                          </p:val>
                                        </p:tav>
                                      </p:tavLst>
                                    </p:anim>
                                    <p:anim calcmode="lin" valueType="num">
                                      <p:cBhvr>
                                        <p:cTn id="8" dur="1000" fill="hold"/>
                                        <p:tgtEl>
                                          <p:spTgt spid="6"/>
                                        </p:tgtEl>
                                        <p:attrNameLst>
                                          <p:attrName>ppt_h</p:attrName>
                                        </p:attrNameLst>
                                      </p:cBhvr>
                                      <p:tavLst>
                                        <p:tav tm="0">
                                          <p:val>
                                            <p:strVal val="#ppt_h"/>
                                          </p:val>
                                        </p:tav>
                                        <p:tav tm="100000">
                                          <p:val>
                                            <p:strVal val="#ppt_h"/>
                                          </p:val>
                                        </p:tav>
                                      </p:tavLst>
                                    </p:anim>
                                    <p:animEffect transition="in" filter="fade">
                                      <p:cBhvr>
                                        <p:cTn id="9" dur="1000"/>
                                        <p:tgtEl>
                                          <p:spTgt spid="6"/>
                                        </p:tgtEl>
                                      </p:cBhvr>
                                    </p:animEffect>
                                  </p:childTnLst>
                                </p:cTn>
                              </p:par>
                              <p:par>
                                <p:cTn id="10" presetID="10" presetClass="entr" presetSubtype="0" fill="hold" grpId="0" nodeType="withEffect">
                                  <p:stCondLst>
                                    <p:cond delay="25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0" y="228926"/>
            <a:ext cx="9144000" cy="582602"/>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1128969" y="320172"/>
            <a:ext cx="1980029" cy="400110"/>
          </a:xfrm>
          <a:prstGeom prst="rect">
            <a:avLst/>
          </a:prstGeom>
        </p:spPr>
        <p:txBody>
          <a:bodyPr wrap="none">
            <a:spAutoFit/>
          </a:bodyPr>
          <a:lstStyle/>
          <a:p>
            <a:r>
              <a:rPr lang="zh-CN" altLang="en-US" sz="2000" dirty="0">
                <a:solidFill>
                  <a:schemeClr val="bg1"/>
                </a:solidFill>
                <a:latin typeface="微软雅黑" pitchFamily="34" charset="-122"/>
                <a:ea typeface="微软雅黑" pitchFamily="34" charset="-122"/>
              </a:rPr>
              <a:t>需求获取及实现</a:t>
            </a:r>
            <a:endParaRPr lang="zh-CN" altLang="en-US" sz="2000" dirty="0">
              <a:solidFill>
                <a:schemeClr val="bg1"/>
              </a:solidFill>
              <a:latin typeface="微软雅黑" pitchFamily="34" charset="-122"/>
              <a:ea typeface="微软雅黑" pitchFamily="34" charset="-122"/>
            </a:endParaRPr>
          </a:p>
        </p:txBody>
      </p:sp>
      <p:sp>
        <p:nvSpPr>
          <p:cNvPr id="7" name="泪滴形 6"/>
          <p:cNvSpPr/>
          <p:nvPr/>
        </p:nvSpPr>
        <p:spPr>
          <a:xfrm>
            <a:off x="287524" y="267494"/>
            <a:ext cx="504056" cy="504056"/>
          </a:xfrm>
          <a:prstGeom prst="teardrop">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319324" y="280194"/>
            <a:ext cx="809645" cy="400110"/>
          </a:xfrm>
          <a:prstGeom prst="rect">
            <a:avLst/>
          </a:prstGeom>
        </p:spPr>
        <p:txBody>
          <a:bodyPr wrap="none">
            <a:spAutoFit/>
          </a:bodyPr>
          <a:lstStyle/>
          <a:p>
            <a:pPr lvl="0" algn="ctr" defTabSz="914400"/>
            <a:r>
              <a:rPr lang="en-US" altLang="zh-CN" sz="2000" b="1" dirty="0" smtClean="0">
                <a:solidFill>
                  <a:schemeClr val="bg1"/>
                </a:solidFill>
              </a:rPr>
              <a:t>Part 2</a:t>
            </a:r>
            <a:endParaRPr lang="zh-CN" altLang="en-US" sz="2000" b="1" dirty="0">
              <a:solidFill>
                <a:schemeClr val="bg1"/>
              </a:solidFill>
            </a:endParaRPr>
          </a:p>
        </p:txBody>
      </p:sp>
      <p:grpSp>
        <p:nvGrpSpPr>
          <p:cNvPr id="53" name="组合 15"/>
          <p:cNvGrpSpPr>
            <a:grpSpLocks/>
          </p:cNvGrpSpPr>
          <p:nvPr/>
        </p:nvGrpSpPr>
        <p:grpSpPr bwMode="auto">
          <a:xfrm flipH="1">
            <a:off x="7308304" y="95438"/>
            <a:ext cx="1850380" cy="835254"/>
            <a:chOff x="642910" y="357170"/>
            <a:chExt cx="1762153" cy="428643"/>
          </a:xfrm>
        </p:grpSpPr>
        <p:sp>
          <p:nvSpPr>
            <p:cNvPr id="54" name="任意多边形 53"/>
            <p:cNvSpPr/>
            <p:nvPr/>
          </p:nvSpPr>
          <p:spPr>
            <a:xfrm>
              <a:off x="2071683" y="714373"/>
              <a:ext cx="333380" cy="71440"/>
            </a:xfrm>
            <a:custGeom>
              <a:avLst/>
              <a:gdLst>
                <a:gd name="connsiteX0" fmla="*/ 0 w 333375"/>
                <a:gd name="connsiteY0" fmla="*/ 0 h 71438"/>
                <a:gd name="connsiteX1" fmla="*/ 0 w 333375"/>
                <a:gd name="connsiteY1" fmla="*/ 71438 h 71438"/>
                <a:gd name="connsiteX2" fmla="*/ 333375 w 333375"/>
                <a:gd name="connsiteY2" fmla="*/ 9525 h 71438"/>
                <a:gd name="connsiteX3" fmla="*/ 0 w 333375"/>
                <a:gd name="connsiteY3" fmla="*/ 0 h 71438"/>
              </a:gdLst>
              <a:ahLst/>
              <a:cxnLst>
                <a:cxn ang="0">
                  <a:pos x="connsiteX0" y="connsiteY0"/>
                </a:cxn>
                <a:cxn ang="0">
                  <a:pos x="connsiteX1" y="connsiteY1"/>
                </a:cxn>
                <a:cxn ang="0">
                  <a:pos x="connsiteX2" y="connsiteY2"/>
                </a:cxn>
                <a:cxn ang="0">
                  <a:pos x="connsiteX3" y="connsiteY3"/>
                </a:cxn>
              </a:cxnLst>
              <a:rect l="l" t="t" r="r" b="b"/>
              <a:pathLst>
                <a:path w="333375" h="71438">
                  <a:moveTo>
                    <a:pt x="0" y="0"/>
                  </a:moveTo>
                  <a:lnTo>
                    <a:pt x="0" y="71438"/>
                  </a:lnTo>
                  <a:lnTo>
                    <a:pt x="333375" y="9525"/>
                  </a:lnTo>
                  <a:lnTo>
                    <a:pt x="0" y="0"/>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p:cNvSpPr/>
            <p:nvPr/>
          </p:nvSpPr>
          <p:spPr>
            <a:xfrm>
              <a:off x="642910" y="357170"/>
              <a:ext cx="1428773" cy="428643"/>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任意多边形 55"/>
            <p:cNvSpPr/>
            <p:nvPr/>
          </p:nvSpPr>
          <p:spPr>
            <a:xfrm>
              <a:off x="2071683" y="357170"/>
              <a:ext cx="314330" cy="61916"/>
            </a:xfrm>
            <a:custGeom>
              <a:avLst/>
              <a:gdLst>
                <a:gd name="connsiteX0" fmla="*/ 0 w 314325"/>
                <a:gd name="connsiteY0" fmla="*/ 61912 h 61912"/>
                <a:gd name="connsiteX1" fmla="*/ 0 w 314325"/>
                <a:gd name="connsiteY1" fmla="*/ 0 h 61912"/>
                <a:gd name="connsiteX2" fmla="*/ 314325 w 314325"/>
                <a:gd name="connsiteY2" fmla="*/ 61912 h 61912"/>
                <a:gd name="connsiteX3" fmla="*/ 0 w 314325"/>
                <a:gd name="connsiteY3" fmla="*/ 61912 h 61912"/>
              </a:gdLst>
              <a:ahLst/>
              <a:cxnLst>
                <a:cxn ang="0">
                  <a:pos x="connsiteX0" y="connsiteY0"/>
                </a:cxn>
                <a:cxn ang="0">
                  <a:pos x="connsiteX1" y="connsiteY1"/>
                </a:cxn>
                <a:cxn ang="0">
                  <a:pos x="connsiteX2" y="connsiteY2"/>
                </a:cxn>
                <a:cxn ang="0">
                  <a:pos x="connsiteX3" y="connsiteY3"/>
                </a:cxn>
              </a:cxnLst>
              <a:rect l="l" t="t" r="r" b="b"/>
              <a:pathLst>
                <a:path w="314325" h="61912">
                  <a:moveTo>
                    <a:pt x="0" y="61912"/>
                  </a:moveTo>
                  <a:lnTo>
                    <a:pt x="0" y="0"/>
                  </a:lnTo>
                  <a:lnTo>
                    <a:pt x="314325" y="61912"/>
                  </a:lnTo>
                  <a:lnTo>
                    <a:pt x="0" y="61912"/>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 name="组合 5"/>
          <p:cNvGrpSpPr/>
          <p:nvPr/>
        </p:nvGrpSpPr>
        <p:grpSpPr>
          <a:xfrm>
            <a:off x="280744" y="1059582"/>
            <a:ext cx="2123343" cy="576064"/>
            <a:chOff x="1128969" y="3163443"/>
            <a:chExt cx="2123343" cy="576064"/>
          </a:xfrm>
        </p:grpSpPr>
        <p:sp>
          <p:nvSpPr>
            <p:cNvPr id="29" name="椭圆 28"/>
            <p:cNvSpPr/>
            <p:nvPr/>
          </p:nvSpPr>
          <p:spPr>
            <a:xfrm>
              <a:off x="1128969" y="3163443"/>
              <a:ext cx="576064" cy="576064"/>
            </a:xfrm>
            <a:prstGeom prst="ellipse">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latin typeface="Impact" pitchFamily="34" charset="0"/>
                </a:rPr>
                <a:t>05</a:t>
              </a:r>
              <a:endParaRPr lang="zh-CN" altLang="en-US" sz="1600" dirty="0">
                <a:latin typeface="Impact" pitchFamily="34" charset="0"/>
              </a:endParaRPr>
            </a:p>
          </p:txBody>
        </p:sp>
        <p:sp>
          <p:nvSpPr>
            <p:cNvPr id="33" name="TextBox 32"/>
            <p:cNvSpPr txBox="1"/>
            <p:nvPr/>
          </p:nvSpPr>
          <p:spPr>
            <a:xfrm>
              <a:off x="1682652" y="3297587"/>
              <a:ext cx="1569660" cy="369332"/>
            </a:xfrm>
            <a:prstGeom prst="rect">
              <a:avLst/>
            </a:prstGeom>
            <a:noFill/>
          </p:spPr>
          <p:txBody>
            <a:bodyPr wrap="none" rtlCol="0">
              <a:spAutoFit/>
            </a:bodyPr>
            <a:lstStyle/>
            <a:p>
              <a:r>
                <a:rPr lang="zh-CN" altLang="en-US" sz="1800" dirty="0" smtClean="0">
                  <a:solidFill>
                    <a:schemeClr val="bg1"/>
                  </a:solidFill>
                  <a:latin typeface="+mj-lt"/>
                  <a:ea typeface="FZLanTingHeiS-EL-GB"/>
                </a:rPr>
                <a:t>说明及优先级</a:t>
              </a:r>
              <a:endParaRPr lang="zh-CN" altLang="en-US" sz="1800" dirty="0">
                <a:solidFill>
                  <a:schemeClr val="bg1"/>
                </a:solidFill>
                <a:latin typeface="+mj-lt"/>
                <a:ea typeface="FZLanTingHeiS-EL-GB"/>
              </a:endParaRPr>
            </a:p>
          </p:txBody>
        </p:sp>
      </p:grpSp>
      <p:sp>
        <p:nvSpPr>
          <p:cNvPr id="59" name="TextBox 58"/>
          <p:cNvSpPr txBox="1"/>
          <p:nvPr/>
        </p:nvSpPr>
        <p:spPr>
          <a:xfrm>
            <a:off x="2267744" y="1224504"/>
            <a:ext cx="5688632" cy="1077218"/>
          </a:xfrm>
          <a:prstGeom prst="rect">
            <a:avLst/>
          </a:prstGeom>
          <a:noFill/>
        </p:spPr>
        <p:txBody>
          <a:bodyPr wrap="square" rtlCol="0">
            <a:spAutoFit/>
          </a:bodyPr>
          <a:lstStyle/>
          <a:p>
            <a:pPr marL="0" lvl="1"/>
            <a:r>
              <a:rPr lang="zh-CN" altLang="en-US" sz="1600" b="1" dirty="0" smtClean="0">
                <a:solidFill>
                  <a:schemeClr val="bg1"/>
                </a:solidFill>
              </a:rPr>
              <a:t>在同一个用例，不同用户类可能会对其有不同的需求，或者重视程度，每一个用例对于开发团队也有不同的开发时间与开发风险，那么对于这个用例是否必要以及必要程度就要有所区分，就必须对所有用例进行优先级排序。</a:t>
            </a:r>
            <a:endParaRPr lang="en-US" altLang="zh-CN" sz="1600" b="1" dirty="0" smtClean="0">
              <a:solidFill>
                <a:schemeClr val="bg1"/>
              </a:solidFill>
            </a:endParaRPr>
          </a:p>
        </p:txBody>
      </p:sp>
      <p:sp>
        <p:nvSpPr>
          <p:cNvPr id="14" name="TextBox 13"/>
          <p:cNvSpPr txBox="1"/>
          <p:nvPr/>
        </p:nvSpPr>
        <p:spPr>
          <a:xfrm>
            <a:off x="319324" y="2787774"/>
            <a:ext cx="1732396" cy="2062103"/>
          </a:xfrm>
          <a:prstGeom prst="rect">
            <a:avLst/>
          </a:prstGeom>
          <a:noFill/>
        </p:spPr>
        <p:txBody>
          <a:bodyPr wrap="square" rtlCol="0">
            <a:spAutoFit/>
          </a:bodyPr>
          <a:lstStyle/>
          <a:p>
            <a:pPr marL="0" lvl="1"/>
            <a:r>
              <a:rPr lang="zh-CN" altLang="en-US" sz="1600" b="1" dirty="0" smtClean="0">
                <a:solidFill>
                  <a:schemeClr val="bg1"/>
                </a:solidFill>
              </a:rPr>
              <a:t>通过对项目下达者的访谈，用户类用例所占权重为：</a:t>
            </a:r>
            <a:endParaRPr lang="en-US" altLang="zh-CN" sz="1600" b="1" dirty="0" smtClean="0">
              <a:solidFill>
                <a:schemeClr val="bg1"/>
              </a:solidFill>
            </a:endParaRPr>
          </a:p>
          <a:p>
            <a:pPr marL="0" lvl="1"/>
            <a:r>
              <a:rPr lang="zh-CN" altLang="en-US" sz="1600" b="1" dirty="0" smtClean="0">
                <a:solidFill>
                  <a:schemeClr val="bg1"/>
                </a:solidFill>
              </a:rPr>
              <a:t>教师：</a:t>
            </a:r>
            <a:r>
              <a:rPr lang="en-US" altLang="zh-CN" sz="1600" b="1" dirty="0" smtClean="0">
                <a:solidFill>
                  <a:schemeClr val="bg1"/>
                </a:solidFill>
              </a:rPr>
              <a:t>1.0</a:t>
            </a:r>
          </a:p>
          <a:p>
            <a:pPr marL="0" lvl="1"/>
            <a:r>
              <a:rPr lang="zh-CN" altLang="en-US" sz="1600" b="1" dirty="0" smtClean="0">
                <a:solidFill>
                  <a:schemeClr val="bg1"/>
                </a:solidFill>
              </a:rPr>
              <a:t>学生：</a:t>
            </a:r>
            <a:r>
              <a:rPr lang="en-US" altLang="zh-CN" sz="1600" b="1" dirty="0" smtClean="0">
                <a:solidFill>
                  <a:schemeClr val="bg1"/>
                </a:solidFill>
              </a:rPr>
              <a:t>1.0</a:t>
            </a:r>
          </a:p>
          <a:p>
            <a:pPr marL="0" lvl="1"/>
            <a:r>
              <a:rPr lang="zh-CN" altLang="en-US" sz="1600" b="1" dirty="0" smtClean="0">
                <a:solidFill>
                  <a:schemeClr val="bg1"/>
                </a:solidFill>
              </a:rPr>
              <a:t>管理员：</a:t>
            </a:r>
            <a:r>
              <a:rPr lang="en-US" altLang="zh-CN" sz="1600" b="1" dirty="0" smtClean="0">
                <a:solidFill>
                  <a:schemeClr val="bg1"/>
                </a:solidFill>
              </a:rPr>
              <a:t>1.0</a:t>
            </a:r>
          </a:p>
          <a:p>
            <a:pPr marL="0" lvl="1"/>
            <a:r>
              <a:rPr lang="zh-CN" altLang="en-US" sz="1600" b="1" dirty="0" smtClean="0">
                <a:solidFill>
                  <a:schemeClr val="bg1"/>
                </a:solidFill>
              </a:rPr>
              <a:t>游客</a:t>
            </a:r>
            <a:r>
              <a:rPr lang="en-US" altLang="zh-CN" sz="1600" b="1" dirty="0" smtClean="0">
                <a:solidFill>
                  <a:schemeClr val="bg1"/>
                </a:solidFill>
              </a:rPr>
              <a:t>0.2</a:t>
            </a:r>
            <a:endParaRPr lang="zh-CN" altLang="zh-CN" sz="1600" b="1" dirty="0">
              <a:solidFill>
                <a:schemeClr val="bg1"/>
              </a:solidFill>
            </a:endParaRPr>
          </a:p>
        </p:txBody>
      </p:sp>
    </p:spTree>
    <p:extLst>
      <p:ext uri="{BB962C8B-B14F-4D97-AF65-F5344CB8AC3E}">
        <p14:creationId xmlns:p14="http://schemas.microsoft.com/office/powerpoint/2010/main" val="2102341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500"/>
                                        <p:tgtEl>
                                          <p:spTgt spid="59"/>
                                        </p:tgtEl>
                                      </p:cBhvr>
                                    </p:animEffect>
                                  </p:childTnLst>
                                </p:cTn>
                              </p:par>
                              <p:par>
                                <p:cTn id="8" presetID="50" presetClass="entr" presetSubtype="0" decel="100000" fill="hold" nodeType="withEffect">
                                  <p:stCondLst>
                                    <p:cond delay="200"/>
                                  </p:stCondLst>
                                  <p:childTnLst>
                                    <p:set>
                                      <p:cBhvr>
                                        <p:cTn id="9" dur="1" fill="hold">
                                          <p:stCondLst>
                                            <p:cond delay="0"/>
                                          </p:stCondLst>
                                        </p:cTn>
                                        <p:tgtEl>
                                          <p:spTgt spid="6"/>
                                        </p:tgtEl>
                                        <p:attrNameLst>
                                          <p:attrName>style.visibility</p:attrName>
                                        </p:attrNameLst>
                                      </p:cBhvr>
                                      <p:to>
                                        <p:strVal val="visible"/>
                                      </p:to>
                                    </p:set>
                                    <p:anim calcmode="lin" valueType="num">
                                      <p:cBhvr>
                                        <p:cTn id="10" dur="1000" fill="hold"/>
                                        <p:tgtEl>
                                          <p:spTgt spid="6"/>
                                        </p:tgtEl>
                                        <p:attrNameLst>
                                          <p:attrName>ppt_w</p:attrName>
                                        </p:attrNameLst>
                                      </p:cBhvr>
                                      <p:tavLst>
                                        <p:tav tm="0">
                                          <p:val>
                                            <p:strVal val="#ppt_w+.3"/>
                                          </p:val>
                                        </p:tav>
                                        <p:tav tm="100000">
                                          <p:val>
                                            <p:strVal val="#ppt_w"/>
                                          </p:val>
                                        </p:tav>
                                      </p:tavLst>
                                    </p:anim>
                                    <p:anim calcmode="lin" valueType="num">
                                      <p:cBhvr>
                                        <p:cTn id="11" dur="1000" fill="hold"/>
                                        <p:tgtEl>
                                          <p:spTgt spid="6"/>
                                        </p:tgtEl>
                                        <p:attrNameLst>
                                          <p:attrName>ppt_h</p:attrName>
                                        </p:attrNameLst>
                                      </p:cBhvr>
                                      <p:tavLst>
                                        <p:tav tm="0">
                                          <p:val>
                                            <p:strVal val="#ppt_h"/>
                                          </p:val>
                                        </p:tav>
                                        <p:tav tm="100000">
                                          <p:val>
                                            <p:strVal val="#ppt_h"/>
                                          </p:val>
                                        </p:tav>
                                      </p:tavLst>
                                    </p:anim>
                                    <p:animEffect transition="in" filter="fade">
                                      <p:cBhvr>
                                        <p:cTn id="12" dur="10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P spid="14"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0" y="228926"/>
            <a:ext cx="9144000" cy="582602"/>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1128969" y="320172"/>
            <a:ext cx="1980029" cy="400110"/>
          </a:xfrm>
          <a:prstGeom prst="rect">
            <a:avLst/>
          </a:prstGeom>
        </p:spPr>
        <p:txBody>
          <a:bodyPr wrap="none">
            <a:spAutoFit/>
          </a:bodyPr>
          <a:lstStyle/>
          <a:p>
            <a:r>
              <a:rPr lang="zh-CN" altLang="en-US" sz="2000" dirty="0">
                <a:solidFill>
                  <a:schemeClr val="bg1"/>
                </a:solidFill>
                <a:latin typeface="微软雅黑" pitchFamily="34" charset="-122"/>
                <a:ea typeface="微软雅黑" pitchFamily="34" charset="-122"/>
              </a:rPr>
              <a:t>需求获取及实现</a:t>
            </a:r>
            <a:endParaRPr lang="zh-CN" altLang="en-US" sz="2000" dirty="0">
              <a:solidFill>
                <a:schemeClr val="bg1"/>
              </a:solidFill>
              <a:latin typeface="微软雅黑" pitchFamily="34" charset="-122"/>
              <a:ea typeface="微软雅黑" pitchFamily="34" charset="-122"/>
            </a:endParaRPr>
          </a:p>
        </p:txBody>
      </p:sp>
      <p:sp>
        <p:nvSpPr>
          <p:cNvPr id="7" name="泪滴形 6"/>
          <p:cNvSpPr/>
          <p:nvPr/>
        </p:nvSpPr>
        <p:spPr>
          <a:xfrm>
            <a:off x="287524" y="267494"/>
            <a:ext cx="504056" cy="504056"/>
          </a:xfrm>
          <a:prstGeom prst="teardrop">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319324" y="280194"/>
            <a:ext cx="809645" cy="400110"/>
          </a:xfrm>
          <a:prstGeom prst="rect">
            <a:avLst/>
          </a:prstGeom>
        </p:spPr>
        <p:txBody>
          <a:bodyPr wrap="none">
            <a:spAutoFit/>
          </a:bodyPr>
          <a:lstStyle/>
          <a:p>
            <a:pPr lvl="0" algn="ctr" defTabSz="914400"/>
            <a:r>
              <a:rPr lang="en-US" altLang="zh-CN" sz="2000" b="1" dirty="0" smtClean="0">
                <a:solidFill>
                  <a:schemeClr val="bg1"/>
                </a:solidFill>
              </a:rPr>
              <a:t>Part 2</a:t>
            </a:r>
            <a:endParaRPr lang="zh-CN" altLang="en-US" sz="2000" b="1" dirty="0">
              <a:solidFill>
                <a:schemeClr val="bg1"/>
              </a:solidFill>
            </a:endParaRPr>
          </a:p>
        </p:txBody>
      </p:sp>
      <p:grpSp>
        <p:nvGrpSpPr>
          <p:cNvPr id="53" name="组合 15"/>
          <p:cNvGrpSpPr>
            <a:grpSpLocks/>
          </p:cNvGrpSpPr>
          <p:nvPr/>
        </p:nvGrpSpPr>
        <p:grpSpPr bwMode="auto">
          <a:xfrm flipH="1">
            <a:off x="7308304" y="95438"/>
            <a:ext cx="1850380" cy="835254"/>
            <a:chOff x="642910" y="357170"/>
            <a:chExt cx="1762153" cy="428643"/>
          </a:xfrm>
        </p:grpSpPr>
        <p:sp>
          <p:nvSpPr>
            <p:cNvPr id="54" name="任意多边形 53"/>
            <p:cNvSpPr/>
            <p:nvPr/>
          </p:nvSpPr>
          <p:spPr>
            <a:xfrm>
              <a:off x="2071683" y="714373"/>
              <a:ext cx="333380" cy="71440"/>
            </a:xfrm>
            <a:custGeom>
              <a:avLst/>
              <a:gdLst>
                <a:gd name="connsiteX0" fmla="*/ 0 w 333375"/>
                <a:gd name="connsiteY0" fmla="*/ 0 h 71438"/>
                <a:gd name="connsiteX1" fmla="*/ 0 w 333375"/>
                <a:gd name="connsiteY1" fmla="*/ 71438 h 71438"/>
                <a:gd name="connsiteX2" fmla="*/ 333375 w 333375"/>
                <a:gd name="connsiteY2" fmla="*/ 9525 h 71438"/>
                <a:gd name="connsiteX3" fmla="*/ 0 w 333375"/>
                <a:gd name="connsiteY3" fmla="*/ 0 h 71438"/>
              </a:gdLst>
              <a:ahLst/>
              <a:cxnLst>
                <a:cxn ang="0">
                  <a:pos x="connsiteX0" y="connsiteY0"/>
                </a:cxn>
                <a:cxn ang="0">
                  <a:pos x="connsiteX1" y="connsiteY1"/>
                </a:cxn>
                <a:cxn ang="0">
                  <a:pos x="connsiteX2" y="connsiteY2"/>
                </a:cxn>
                <a:cxn ang="0">
                  <a:pos x="connsiteX3" y="connsiteY3"/>
                </a:cxn>
              </a:cxnLst>
              <a:rect l="l" t="t" r="r" b="b"/>
              <a:pathLst>
                <a:path w="333375" h="71438">
                  <a:moveTo>
                    <a:pt x="0" y="0"/>
                  </a:moveTo>
                  <a:lnTo>
                    <a:pt x="0" y="71438"/>
                  </a:lnTo>
                  <a:lnTo>
                    <a:pt x="333375" y="9525"/>
                  </a:lnTo>
                  <a:lnTo>
                    <a:pt x="0" y="0"/>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p:cNvSpPr/>
            <p:nvPr/>
          </p:nvSpPr>
          <p:spPr>
            <a:xfrm>
              <a:off x="642910" y="357170"/>
              <a:ext cx="1428773" cy="428643"/>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任意多边形 55"/>
            <p:cNvSpPr/>
            <p:nvPr/>
          </p:nvSpPr>
          <p:spPr>
            <a:xfrm>
              <a:off x="2071683" y="357170"/>
              <a:ext cx="314330" cy="61916"/>
            </a:xfrm>
            <a:custGeom>
              <a:avLst/>
              <a:gdLst>
                <a:gd name="connsiteX0" fmla="*/ 0 w 314325"/>
                <a:gd name="connsiteY0" fmla="*/ 61912 h 61912"/>
                <a:gd name="connsiteX1" fmla="*/ 0 w 314325"/>
                <a:gd name="connsiteY1" fmla="*/ 0 h 61912"/>
                <a:gd name="connsiteX2" fmla="*/ 314325 w 314325"/>
                <a:gd name="connsiteY2" fmla="*/ 61912 h 61912"/>
                <a:gd name="connsiteX3" fmla="*/ 0 w 314325"/>
                <a:gd name="connsiteY3" fmla="*/ 61912 h 61912"/>
              </a:gdLst>
              <a:ahLst/>
              <a:cxnLst>
                <a:cxn ang="0">
                  <a:pos x="connsiteX0" y="connsiteY0"/>
                </a:cxn>
                <a:cxn ang="0">
                  <a:pos x="connsiteX1" y="connsiteY1"/>
                </a:cxn>
                <a:cxn ang="0">
                  <a:pos x="connsiteX2" y="connsiteY2"/>
                </a:cxn>
                <a:cxn ang="0">
                  <a:pos x="connsiteX3" y="connsiteY3"/>
                </a:cxn>
              </a:cxnLst>
              <a:rect l="l" t="t" r="r" b="b"/>
              <a:pathLst>
                <a:path w="314325" h="61912">
                  <a:moveTo>
                    <a:pt x="0" y="61912"/>
                  </a:moveTo>
                  <a:lnTo>
                    <a:pt x="0" y="0"/>
                  </a:lnTo>
                  <a:lnTo>
                    <a:pt x="314325" y="61912"/>
                  </a:lnTo>
                  <a:lnTo>
                    <a:pt x="0" y="61912"/>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 name="组合 5"/>
          <p:cNvGrpSpPr/>
          <p:nvPr/>
        </p:nvGrpSpPr>
        <p:grpSpPr>
          <a:xfrm>
            <a:off x="280744" y="1059582"/>
            <a:ext cx="2123343" cy="576064"/>
            <a:chOff x="1128969" y="3163443"/>
            <a:chExt cx="2123343" cy="576064"/>
          </a:xfrm>
        </p:grpSpPr>
        <p:sp>
          <p:nvSpPr>
            <p:cNvPr id="29" name="椭圆 28"/>
            <p:cNvSpPr/>
            <p:nvPr/>
          </p:nvSpPr>
          <p:spPr>
            <a:xfrm>
              <a:off x="1128969" y="3163443"/>
              <a:ext cx="576064" cy="576064"/>
            </a:xfrm>
            <a:prstGeom prst="ellipse">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latin typeface="Impact" pitchFamily="34" charset="0"/>
                </a:rPr>
                <a:t>05</a:t>
              </a:r>
              <a:endParaRPr lang="zh-CN" altLang="en-US" sz="1600" dirty="0">
                <a:latin typeface="Impact" pitchFamily="34" charset="0"/>
              </a:endParaRPr>
            </a:p>
          </p:txBody>
        </p:sp>
        <p:sp>
          <p:nvSpPr>
            <p:cNvPr id="33" name="TextBox 32"/>
            <p:cNvSpPr txBox="1"/>
            <p:nvPr/>
          </p:nvSpPr>
          <p:spPr>
            <a:xfrm>
              <a:off x="1682652" y="3297587"/>
              <a:ext cx="1569660" cy="369332"/>
            </a:xfrm>
            <a:prstGeom prst="rect">
              <a:avLst/>
            </a:prstGeom>
            <a:noFill/>
          </p:spPr>
          <p:txBody>
            <a:bodyPr wrap="none" rtlCol="0">
              <a:spAutoFit/>
            </a:bodyPr>
            <a:lstStyle/>
            <a:p>
              <a:r>
                <a:rPr lang="zh-CN" altLang="en-US" sz="1800" dirty="0" smtClean="0">
                  <a:solidFill>
                    <a:schemeClr val="bg1"/>
                  </a:solidFill>
                  <a:latin typeface="+mj-lt"/>
                  <a:ea typeface="FZLanTingHeiS-EL-GB"/>
                </a:rPr>
                <a:t>说明和优先级</a:t>
              </a:r>
              <a:endParaRPr lang="zh-CN" altLang="en-US" sz="1800" dirty="0">
                <a:solidFill>
                  <a:schemeClr val="bg1"/>
                </a:solidFill>
                <a:latin typeface="+mj-lt"/>
                <a:ea typeface="FZLanTingHeiS-EL-GB"/>
              </a:endParaRPr>
            </a:p>
          </p:txBody>
        </p:sp>
      </p:grpSp>
      <p:sp>
        <p:nvSpPr>
          <p:cNvPr id="59" name="TextBox 58"/>
          <p:cNvSpPr txBox="1"/>
          <p:nvPr/>
        </p:nvSpPr>
        <p:spPr>
          <a:xfrm>
            <a:off x="2483768" y="1111627"/>
            <a:ext cx="6336704" cy="4278094"/>
          </a:xfrm>
          <a:prstGeom prst="rect">
            <a:avLst/>
          </a:prstGeom>
          <a:noFill/>
        </p:spPr>
        <p:txBody>
          <a:bodyPr wrap="square" rtlCol="0">
            <a:spAutoFit/>
          </a:bodyPr>
          <a:lstStyle/>
          <a:p>
            <a:r>
              <a:rPr lang="zh-CN" altLang="zh-CN" sz="1600" b="1" dirty="0">
                <a:solidFill>
                  <a:schemeClr val="bg1"/>
                </a:solidFill>
              </a:rPr>
              <a:t>说明：</a:t>
            </a:r>
          </a:p>
          <a:p>
            <a:r>
              <a:rPr lang="en-US" altLang="zh-CN" sz="1600" b="1" dirty="0">
                <a:solidFill>
                  <a:schemeClr val="bg1"/>
                </a:solidFill>
              </a:rPr>
              <a:t>1</a:t>
            </a:r>
            <a:r>
              <a:rPr lang="zh-CN" altLang="zh-CN" sz="1600" b="1" dirty="0">
                <a:solidFill>
                  <a:schemeClr val="bg1"/>
                </a:solidFill>
              </a:rPr>
              <a:t>、参与优先级打分的用户代表主要有：游客代表（何海）、教师代表（杨枨老师）、管理员代表（李泽龙）、学生代表（葛倍良）、开发者代表（黄鹏羽）。</a:t>
            </a:r>
          </a:p>
          <a:p>
            <a:r>
              <a:rPr lang="en-US" altLang="zh-CN" sz="1600" b="1" dirty="0">
                <a:solidFill>
                  <a:schemeClr val="bg1"/>
                </a:solidFill>
              </a:rPr>
              <a:t>2</a:t>
            </a:r>
            <a:r>
              <a:rPr lang="zh-CN" altLang="zh-CN" sz="1600" b="1" dirty="0">
                <a:solidFill>
                  <a:schemeClr val="bg1"/>
                </a:solidFill>
              </a:rPr>
              <a:t>、用户代表负责为用例的总价值、相对收益、相对损失部分打分，开发者代表（黄鹏羽）负责为用例的相对风险、相对费用打分，权重比例由项目下达者（杨枨老师）提出。</a:t>
            </a:r>
          </a:p>
          <a:p>
            <a:r>
              <a:rPr lang="en-US" altLang="zh-CN" sz="1600" b="1" dirty="0">
                <a:solidFill>
                  <a:schemeClr val="bg1"/>
                </a:solidFill>
              </a:rPr>
              <a:t>3</a:t>
            </a:r>
            <a:r>
              <a:rPr lang="zh-CN" altLang="zh-CN" sz="1600" b="1" dirty="0">
                <a:solidFill>
                  <a:schemeClr val="bg1"/>
                </a:solidFill>
              </a:rPr>
              <a:t>、利益表示“如果实现，给用户带来的利益”；损失表示“如果不实现，给用户带来的损失”；风险表示“如果实现，存在的技术风险”；费用表示“如果实现，需要产生的费用”；权重比例是各个用户分类在最后评分时的加权值。</a:t>
            </a:r>
          </a:p>
          <a:p>
            <a:r>
              <a:rPr lang="en-US" altLang="zh-CN" sz="1600" b="1" dirty="0">
                <a:solidFill>
                  <a:schemeClr val="bg1"/>
                </a:solidFill>
              </a:rPr>
              <a:t>4</a:t>
            </a:r>
            <a:r>
              <a:rPr lang="zh-CN" altLang="zh-CN" sz="1600" b="1" dirty="0">
                <a:solidFill>
                  <a:schemeClr val="bg1"/>
                </a:solidFill>
              </a:rPr>
              <a:t>、优先级采用</a:t>
            </a:r>
            <a:r>
              <a:rPr lang="en-US" altLang="zh-CN" sz="1600" b="1" dirty="0">
                <a:solidFill>
                  <a:schemeClr val="bg1"/>
                </a:solidFill>
              </a:rPr>
              <a:t>QFD</a:t>
            </a:r>
            <a:r>
              <a:rPr lang="zh-CN" altLang="zh-CN" sz="1600" b="1" dirty="0">
                <a:solidFill>
                  <a:schemeClr val="bg1"/>
                </a:solidFill>
              </a:rPr>
              <a:t>算法。公式：优先级</a:t>
            </a:r>
            <a:r>
              <a:rPr lang="en-US" altLang="zh-CN" sz="1600" b="1" dirty="0">
                <a:solidFill>
                  <a:schemeClr val="bg1"/>
                </a:solidFill>
              </a:rPr>
              <a:t>=</a:t>
            </a:r>
            <a:r>
              <a:rPr lang="zh-CN" altLang="zh-CN" sz="1600" b="1" dirty="0">
                <a:solidFill>
                  <a:schemeClr val="bg1"/>
                </a:solidFill>
              </a:rPr>
              <a:t>（</a:t>
            </a:r>
            <a:r>
              <a:rPr lang="en-US" altLang="zh-CN" sz="1600" b="1" dirty="0">
                <a:solidFill>
                  <a:schemeClr val="bg1"/>
                </a:solidFill>
              </a:rPr>
              <a:t>6*</a:t>
            </a:r>
            <a:r>
              <a:rPr lang="zh-CN" altLang="zh-CN" sz="1600" b="1" dirty="0">
                <a:solidFill>
                  <a:schemeClr val="bg1"/>
                </a:solidFill>
              </a:rPr>
              <a:t>利益</a:t>
            </a:r>
            <a:r>
              <a:rPr lang="en-US" altLang="zh-CN" sz="1600" b="1" dirty="0">
                <a:solidFill>
                  <a:schemeClr val="bg1"/>
                </a:solidFill>
              </a:rPr>
              <a:t>+4*</a:t>
            </a:r>
            <a:r>
              <a:rPr lang="zh-CN" altLang="zh-CN" sz="1600" b="1" dirty="0">
                <a:solidFill>
                  <a:schemeClr val="bg1"/>
                </a:solidFill>
              </a:rPr>
              <a:t>损失）</a:t>
            </a:r>
            <a:r>
              <a:rPr lang="en-US" altLang="zh-CN" sz="1600" b="1" dirty="0">
                <a:solidFill>
                  <a:schemeClr val="bg1"/>
                </a:solidFill>
              </a:rPr>
              <a:t>/</a:t>
            </a:r>
            <a:r>
              <a:rPr lang="zh-CN" altLang="zh-CN" sz="1600" b="1" dirty="0">
                <a:solidFill>
                  <a:schemeClr val="bg1"/>
                </a:solidFill>
              </a:rPr>
              <a:t>（</a:t>
            </a:r>
            <a:r>
              <a:rPr lang="en-US" altLang="zh-CN" sz="1600" b="1" dirty="0">
                <a:solidFill>
                  <a:schemeClr val="bg1"/>
                </a:solidFill>
              </a:rPr>
              <a:t>5*</a:t>
            </a:r>
            <a:r>
              <a:rPr lang="zh-CN" altLang="zh-CN" sz="1600" b="1" dirty="0">
                <a:solidFill>
                  <a:schemeClr val="bg1"/>
                </a:solidFill>
              </a:rPr>
              <a:t>风险</a:t>
            </a:r>
            <a:r>
              <a:rPr lang="en-US" altLang="zh-CN" sz="1600" b="1" dirty="0">
                <a:solidFill>
                  <a:schemeClr val="bg1"/>
                </a:solidFill>
              </a:rPr>
              <a:t>+5*</a:t>
            </a:r>
            <a:r>
              <a:rPr lang="zh-CN" altLang="zh-CN" sz="1600" b="1" dirty="0">
                <a:solidFill>
                  <a:schemeClr val="bg1"/>
                </a:solidFill>
              </a:rPr>
              <a:t>费用）</a:t>
            </a:r>
            <a:r>
              <a:rPr lang="en-US" altLang="zh-CN" sz="1600" b="1" dirty="0">
                <a:solidFill>
                  <a:schemeClr val="bg1"/>
                </a:solidFill>
              </a:rPr>
              <a:t>*</a:t>
            </a:r>
            <a:r>
              <a:rPr lang="zh-CN" altLang="zh-CN" sz="1600" b="1" dirty="0">
                <a:solidFill>
                  <a:schemeClr val="bg1"/>
                </a:solidFill>
              </a:rPr>
              <a:t>权重比例（</a:t>
            </a:r>
            <a:r>
              <a:rPr lang="zh-CN" altLang="zh-CN" sz="1600" b="1" dirty="0" smtClean="0">
                <a:solidFill>
                  <a:schemeClr val="bg1"/>
                </a:solidFill>
              </a:rPr>
              <a:t>教师</a:t>
            </a:r>
            <a:r>
              <a:rPr lang="en-US" altLang="zh-CN" sz="1600" b="1" dirty="0" smtClean="0">
                <a:solidFill>
                  <a:schemeClr val="bg1"/>
                </a:solidFill>
              </a:rPr>
              <a:t>1</a:t>
            </a:r>
            <a:r>
              <a:rPr lang="zh-CN" altLang="zh-CN" sz="1600" b="1" dirty="0" smtClean="0">
                <a:solidFill>
                  <a:schemeClr val="bg1"/>
                </a:solidFill>
              </a:rPr>
              <a:t>、管理员</a:t>
            </a:r>
            <a:r>
              <a:rPr lang="en-US" altLang="zh-CN" sz="1600" b="1" dirty="0" smtClean="0">
                <a:solidFill>
                  <a:schemeClr val="bg1"/>
                </a:solidFill>
              </a:rPr>
              <a:t>1</a:t>
            </a:r>
            <a:r>
              <a:rPr lang="zh-CN" altLang="zh-CN" sz="1600" b="1" dirty="0" smtClean="0">
                <a:solidFill>
                  <a:schemeClr val="bg1"/>
                </a:solidFill>
              </a:rPr>
              <a:t>、</a:t>
            </a:r>
            <a:r>
              <a:rPr lang="zh-CN" altLang="zh-CN" sz="1600" b="1" dirty="0">
                <a:solidFill>
                  <a:schemeClr val="bg1"/>
                </a:solidFill>
              </a:rPr>
              <a:t>学生为</a:t>
            </a:r>
            <a:r>
              <a:rPr lang="en-US" altLang="zh-CN" sz="1600" b="1" dirty="0">
                <a:solidFill>
                  <a:schemeClr val="bg1"/>
                </a:solidFill>
              </a:rPr>
              <a:t>1</a:t>
            </a:r>
            <a:r>
              <a:rPr lang="zh-CN" altLang="zh-CN" sz="1600" b="1" dirty="0">
                <a:solidFill>
                  <a:schemeClr val="bg1"/>
                </a:solidFill>
              </a:rPr>
              <a:t>，游客为</a:t>
            </a:r>
            <a:r>
              <a:rPr lang="en-US" altLang="zh-CN" sz="1600" b="1" dirty="0" smtClean="0">
                <a:solidFill>
                  <a:schemeClr val="bg1"/>
                </a:solidFill>
              </a:rPr>
              <a:t>0.2</a:t>
            </a:r>
            <a:r>
              <a:rPr lang="zh-CN" altLang="zh-CN" sz="1600" b="1" dirty="0" smtClean="0">
                <a:solidFill>
                  <a:schemeClr val="bg1"/>
                </a:solidFill>
              </a:rPr>
              <a:t>）</a:t>
            </a:r>
            <a:r>
              <a:rPr lang="zh-CN" altLang="zh-CN" sz="1600" b="1" dirty="0">
                <a:solidFill>
                  <a:schemeClr val="bg1"/>
                </a:solidFill>
              </a:rPr>
              <a:t>。</a:t>
            </a:r>
          </a:p>
          <a:p>
            <a:r>
              <a:rPr lang="en-US" altLang="zh-CN" sz="1600" b="1" dirty="0">
                <a:solidFill>
                  <a:schemeClr val="bg1"/>
                </a:solidFill>
              </a:rPr>
              <a:t>5</a:t>
            </a:r>
            <a:r>
              <a:rPr lang="zh-CN" altLang="zh-CN" sz="1600" b="1" dirty="0">
                <a:solidFill>
                  <a:schemeClr val="bg1"/>
                </a:solidFill>
              </a:rPr>
              <a:t>、本次开发建议优先级为</a:t>
            </a:r>
            <a:r>
              <a:rPr lang="en-US" altLang="zh-CN" sz="1600" b="1" dirty="0">
                <a:solidFill>
                  <a:schemeClr val="bg1"/>
                </a:solidFill>
              </a:rPr>
              <a:t>1.00</a:t>
            </a:r>
            <a:r>
              <a:rPr lang="zh-CN" altLang="zh-CN" sz="1600" b="1" dirty="0">
                <a:solidFill>
                  <a:schemeClr val="bg1"/>
                </a:solidFill>
              </a:rPr>
              <a:t>以上（包括</a:t>
            </a:r>
            <a:r>
              <a:rPr lang="en-US" altLang="zh-CN" sz="1600" b="1" dirty="0">
                <a:solidFill>
                  <a:schemeClr val="bg1"/>
                </a:solidFill>
              </a:rPr>
              <a:t>1.00</a:t>
            </a:r>
            <a:r>
              <a:rPr lang="zh-CN" altLang="zh-CN" sz="1600" b="1" dirty="0">
                <a:solidFill>
                  <a:schemeClr val="bg1"/>
                </a:solidFill>
              </a:rPr>
              <a:t>）的必须实现；若优先级低于</a:t>
            </a:r>
            <a:r>
              <a:rPr lang="en-US" altLang="zh-CN" sz="1600" b="1" dirty="0">
                <a:solidFill>
                  <a:schemeClr val="bg1"/>
                </a:solidFill>
              </a:rPr>
              <a:t>1.00</a:t>
            </a:r>
            <a:r>
              <a:rPr lang="zh-CN" altLang="zh-CN" sz="1600" b="1" dirty="0">
                <a:solidFill>
                  <a:schemeClr val="bg1"/>
                </a:solidFill>
              </a:rPr>
              <a:t>，可根据开发进度选择实现</a:t>
            </a:r>
            <a:r>
              <a:rPr lang="zh-CN" altLang="zh-CN" sz="1600" b="1" dirty="0" smtClean="0">
                <a:solidFill>
                  <a:schemeClr val="bg1"/>
                </a:solidFill>
              </a:rPr>
              <a:t>。</a:t>
            </a:r>
            <a:endParaRPr lang="en-US" altLang="zh-CN" sz="1600" b="1" dirty="0" smtClean="0">
              <a:solidFill>
                <a:schemeClr val="bg1"/>
              </a:solidFill>
            </a:endParaRPr>
          </a:p>
          <a:p>
            <a:r>
              <a:rPr lang="zh-CN" altLang="en-US" sz="1600" b="1" dirty="0">
                <a:solidFill>
                  <a:schemeClr val="bg1"/>
                </a:solidFill>
              </a:rPr>
              <a:t>这</a:t>
            </a:r>
            <a:r>
              <a:rPr lang="zh-CN" altLang="en-US" sz="1600" b="1" dirty="0" smtClean="0">
                <a:solidFill>
                  <a:schemeClr val="bg1"/>
                </a:solidFill>
              </a:rPr>
              <a:t>是一种明确而严谨的算法</a:t>
            </a:r>
            <a:r>
              <a:rPr lang="en-US" altLang="zh-CN" sz="1600" b="1" dirty="0" smtClean="0">
                <a:solidFill>
                  <a:schemeClr val="bg1"/>
                </a:solidFill>
              </a:rPr>
              <a:t>!!! </a:t>
            </a:r>
            <a:endParaRPr lang="zh-CN" altLang="zh-CN" sz="1600" b="1" dirty="0">
              <a:solidFill>
                <a:schemeClr val="bg1"/>
              </a:solidFill>
            </a:endParaRPr>
          </a:p>
          <a:p>
            <a:pPr marL="0" lvl="1"/>
            <a:endParaRPr lang="zh-CN" altLang="zh-CN" sz="1600" b="1" dirty="0">
              <a:solidFill>
                <a:schemeClr val="bg1"/>
              </a:solidFill>
            </a:endParaRPr>
          </a:p>
        </p:txBody>
      </p:sp>
    </p:spTree>
    <p:extLst>
      <p:ext uri="{BB962C8B-B14F-4D97-AF65-F5344CB8AC3E}">
        <p14:creationId xmlns:p14="http://schemas.microsoft.com/office/powerpoint/2010/main" val="3997897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500"/>
                                        <p:tgtEl>
                                          <p:spTgt spid="59"/>
                                        </p:tgtEl>
                                      </p:cBhvr>
                                    </p:animEffect>
                                  </p:childTnLst>
                                </p:cTn>
                              </p:par>
                              <p:par>
                                <p:cTn id="8" presetID="50" presetClass="entr" presetSubtype="0" decel="100000" fill="hold" nodeType="withEffect">
                                  <p:stCondLst>
                                    <p:cond delay="200"/>
                                  </p:stCondLst>
                                  <p:childTnLst>
                                    <p:set>
                                      <p:cBhvr>
                                        <p:cTn id="9" dur="1" fill="hold">
                                          <p:stCondLst>
                                            <p:cond delay="0"/>
                                          </p:stCondLst>
                                        </p:cTn>
                                        <p:tgtEl>
                                          <p:spTgt spid="6"/>
                                        </p:tgtEl>
                                        <p:attrNameLst>
                                          <p:attrName>style.visibility</p:attrName>
                                        </p:attrNameLst>
                                      </p:cBhvr>
                                      <p:to>
                                        <p:strVal val="visible"/>
                                      </p:to>
                                    </p:set>
                                    <p:anim calcmode="lin" valueType="num">
                                      <p:cBhvr>
                                        <p:cTn id="10" dur="1000" fill="hold"/>
                                        <p:tgtEl>
                                          <p:spTgt spid="6"/>
                                        </p:tgtEl>
                                        <p:attrNameLst>
                                          <p:attrName>ppt_w</p:attrName>
                                        </p:attrNameLst>
                                      </p:cBhvr>
                                      <p:tavLst>
                                        <p:tav tm="0">
                                          <p:val>
                                            <p:strVal val="#ppt_w+.3"/>
                                          </p:val>
                                        </p:tav>
                                        <p:tav tm="100000">
                                          <p:val>
                                            <p:strVal val="#ppt_w"/>
                                          </p:val>
                                        </p:tav>
                                      </p:tavLst>
                                    </p:anim>
                                    <p:anim calcmode="lin" valueType="num">
                                      <p:cBhvr>
                                        <p:cTn id="11" dur="1000" fill="hold"/>
                                        <p:tgtEl>
                                          <p:spTgt spid="6"/>
                                        </p:tgtEl>
                                        <p:attrNameLst>
                                          <p:attrName>ppt_h</p:attrName>
                                        </p:attrNameLst>
                                      </p:cBhvr>
                                      <p:tavLst>
                                        <p:tav tm="0">
                                          <p:val>
                                            <p:strVal val="#ppt_h"/>
                                          </p:val>
                                        </p:tav>
                                        <p:tav tm="100000">
                                          <p:val>
                                            <p:strVal val="#ppt_h"/>
                                          </p:val>
                                        </p:tav>
                                      </p:tavLst>
                                    </p:anim>
                                    <p:animEffect transition="in" filter="fade">
                                      <p:cBhvr>
                                        <p:cTn id="12"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0" y="228926"/>
            <a:ext cx="9144000" cy="582602"/>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1128969" y="320172"/>
            <a:ext cx="1980029" cy="400110"/>
          </a:xfrm>
          <a:prstGeom prst="rect">
            <a:avLst/>
          </a:prstGeom>
        </p:spPr>
        <p:txBody>
          <a:bodyPr wrap="none">
            <a:spAutoFit/>
          </a:bodyPr>
          <a:lstStyle/>
          <a:p>
            <a:r>
              <a:rPr lang="zh-CN" altLang="en-US" sz="2000" dirty="0">
                <a:solidFill>
                  <a:schemeClr val="bg1"/>
                </a:solidFill>
                <a:latin typeface="微软雅黑" pitchFamily="34" charset="-122"/>
                <a:ea typeface="微软雅黑" pitchFamily="34" charset="-122"/>
              </a:rPr>
              <a:t>需求获取及实现</a:t>
            </a:r>
            <a:endParaRPr lang="zh-CN" altLang="en-US" sz="2000" dirty="0">
              <a:solidFill>
                <a:schemeClr val="bg1"/>
              </a:solidFill>
              <a:latin typeface="微软雅黑" pitchFamily="34" charset="-122"/>
              <a:ea typeface="微软雅黑" pitchFamily="34" charset="-122"/>
            </a:endParaRPr>
          </a:p>
        </p:txBody>
      </p:sp>
      <p:sp>
        <p:nvSpPr>
          <p:cNvPr id="7" name="泪滴形 6"/>
          <p:cNvSpPr/>
          <p:nvPr/>
        </p:nvSpPr>
        <p:spPr>
          <a:xfrm>
            <a:off x="287524" y="267494"/>
            <a:ext cx="504056" cy="504056"/>
          </a:xfrm>
          <a:prstGeom prst="teardrop">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319324" y="280194"/>
            <a:ext cx="809645" cy="400110"/>
          </a:xfrm>
          <a:prstGeom prst="rect">
            <a:avLst/>
          </a:prstGeom>
        </p:spPr>
        <p:txBody>
          <a:bodyPr wrap="none">
            <a:spAutoFit/>
          </a:bodyPr>
          <a:lstStyle/>
          <a:p>
            <a:pPr lvl="0" algn="ctr" defTabSz="914400"/>
            <a:r>
              <a:rPr lang="en-US" altLang="zh-CN" sz="2000" b="1" dirty="0" smtClean="0">
                <a:solidFill>
                  <a:schemeClr val="bg1"/>
                </a:solidFill>
              </a:rPr>
              <a:t>Part 2</a:t>
            </a:r>
            <a:endParaRPr lang="zh-CN" altLang="en-US" sz="2000" b="1" dirty="0">
              <a:solidFill>
                <a:schemeClr val="bg1"/>
              </a:solidFill>
            </a:endParaRPr>
          </a:p>
        </p:txBody>
      </p:sp>
      <p:grpSp>
        <p:nvGrpSpPr>
          <p:cNvPr id="53" name="组合 15"/>
          <p:cNvGrpSpPr>
            <a:grpSpLocks/>
          </p:cNvGrpSpPr>
          <p:nvPr/>
        </p:nvGrpSpPr>
        <p:grpSpPr bwMode="auto">
          <a:xfrm flipH="1">
            <a:off x="7308304" y="95438"/>
            <a:ext cx="1850380" cy="835254"/>
            <a:chOff x="642910" y="357170"/>
            <a:chExt cx="1762153" cy="428643"/>
          </a:xfrm>
        </p:grpSpPr>
        <p:sp>
          <p:nvSpPr>
            <p:cNvPr id="54" name="任意多边形 53"/>
            <p:cNvSpPr/>
            <p:nvPr/>
          </p:nvSpPr>
          <p:spPr>
            <a:xfrm>
              <a:off x="2071683" y="714373"/>
              <a:ext cx="333380" cy="71440"/>
            </a:xfrm>
            <a:custGeom>
              <a:avLst/>
              <a:gdLst>
                <a:gd name="connsiteX0" fmla="*/ 0 w 333375"/>
                <a:gd name="connsiteY0" fmla="*/ 0 h 71438"/>
                <a:gd name="connsiteX1" fmla="*/ 0 w 333375"/>
                <a:gd name="connsiteY1" fmla="*/ 71438 h 71438"/>
                <a:gd name="connsiteX2" fmla="*/ 333375 w 333375"/>
                <a:gd name="connsiteY2" fmla="*/ 9525 h 71438"/>
                <a:gd name="connsiteX3" fmla="*/ 0 w 333375"/>
                <a:gd name="connsiteY3" fmla="*/ 0 h 71438"/>
              </a:gdLst>
              <a:ahLst/>
              <a:cxnLst>
                <a:cxn ang="0">
                  <a:pos x="connsiteX0" y="connsiteY0"/>
                </a:cxn>
                <a:cxn ang="0">
                  <a:pos x="connsiteX1" y="connsiteY1"/>
                </a:cxn>
                <a:cxn ang="0">
                  <a:pos x="connsiteX2" y="connsiteY2"/>
                </a:cxn>
                <a:cxn ang="0">
                  <a:pos x="connsiteX3" y="connsiteY3"/>
                </a:cxn>
              </a:cxnLst>
              <a:rect l="l" t="t" r="r" b="b"/>
              <a:pathLst>
                <a:path w="333375" h="71438">
                  <a:moveTo>
                    <a:pt x="0" y="0"/>
                  </a:moveTo>
                  <a:lnTo>
                    <a:pt x="0" y="71438"/>
                  </a:lnTo>
                  <a:lnTo>
                    <a:pt x="333375" y="9525"/>
                  </a:lnTo>
                  <a:lnTo>
                    <a:pt x="0" y="0"/>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p:cNvSpPr/>
            <p:nvPr/>
          </p:nvSpPr>
          <p:spPr>
            <a:xfrm>
              <a:off x="642910" y="357170"/>
              <a:ext cx="1428773" cy="428643"/>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任意多边形 55"/>
            <p:cNvSpPr/>
            <p:nvPr/>
          </p:nvSpPr>
          <p:spPr>
            <a:xfrm>
              <a:off x="2071683" y="357170"/>
              <a:ext cx="314330" cy="61916"/>
            </a:xfrm>
            <a:custGeom>
              <a:avLst/>
              <a:gdLst>
                <a:gd name="connsiteX0" fmla="*/ 0 w 314325"/>
                <a:gd name="connsiteY0" fmla="*/ 61912 h 61912"/>
                <a:gd name="connsiteX1" fmla="*/ 0 w 314325"/>
                <a:gd name="connsiteY1" fmla="*/ 0 h 61912"/>
                <a:gd name="connsiteX2" fmla="*/ 314325 w 314325"/>
                <a:gd name="connsiteY2" fmla="*/ 61912 h 61912"/>
                <a:gd name="connsiteX3" fmla="*/ 0 w 314325"/>
                <a:gd name="connsiteY3" fmla="*/ 61912 h 61912"/>
              </a:gdLst>
              <a:ahLst/>
              <a:cxnLst>
                <a:cxn ang="0">
                  <a:pos x="connsiteX0" y="connsiteY0"/>
                </a:cxn>
                <a:cxn ang="0">
                  <a:pos x="connsiteX1" y="connsiteY1"/>
                </a:cxn>
                <a:cxn ang="0">
                  <a:pos x="connsiteX2" y="connsiteY2"/>
                </a:cxn>
                <a:cxn ang="0">
                  <a:pos x="connsiteX3" y="connsiteY3"/>
                </a:cxn>
              </a:cxnLst>
              <a:rect l="l" t="t" r="r" b="b"/>
              <a:pathLst>
                <a:path w="314325" h="61912">
                  <a:moveTo>
                    <a:pt x="0" y="61912"/>
                  </a:moveTo>
                  <a:lnTo>
                    <a:pt x="0" y="0"/>
                  </a:lnTo>
                  <a:lnTo>
                    <a:pt x="314325" y="61912"/>
                  </a:lnTo>
                  <a:lnTo>
                    <a:pt x="0" y="61912"/>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9" name="TextBox 58"/>
          <p:cNvSpPr txBox="1"/>
          <p:nvPr/>
        </p:nvSpPr>
        <p:spPr>
          <a:xfrm>
            <a:off x="1619672" y="940883"/>
            <a:ext cx="6336704" cy="338554"/>
          </a:xfrm>
          <a:prstGeom prst="rect">
            <a:avLst/>
          </a:prstGeom>
          <a:noFill/>
        </p:spPr>
        <p:txBody>
          <a:bodyPr wrap="square" rtlCol="0">
            <a:spAutoFit/>
          </a:bodyPr>
          <a:lstStyle/>
          <a:p>
            <a:pPr marL="0" lvl="1"/>
            <a:r>
              <a:rPr lang="zh-CN" altLang="en-US" sz="1600" b="1" dirty="0" smtClean="0">
                <a:solidFill>
                  <a:schemeClr val="bg1"/>
                </a:solidFill>
              </a:rPr>
              <a:t>我们将以邮件的形式发送用例评分表给相应的用户代表并获得反馈</a:t>
            </a:r>
            <a:endParaRPr lang="zh-CN" altLang="zh-CN" sz="1600" b="1" dirty="0">
              <a:solidFill>
                <a:schemeClr val="bg1"/>
              </a:solidFill>
            </a:endParaRPr>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8969" y="1707654"/>
            <a:ext cx="6940550" cy="1104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15816" y="558800"/>
            <a:ext cx="3898900" cy="4584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84215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500"/>
                                        <p:tgtEl>
                                          <p:spTgt spid="5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243"/>
                                        </p:tgtEl>
                                        <p:attrNameLst>
                                          <p:attrName>style.visibility</p:attrName>
                                        </p:attrNameLst>
                                      </p:cBhvr>
                                      <p:to>
                                        <p:strVal val="visible"/>
                                      </p:to>
                                    </p:set>
                                    <p:animEffect transition="in" filter="fade">
                                      <p:cBhvr>
                                        <p:cTn id="12" dur="500"/>
                                        <p:tgtEl>
                                          <p:spTgt spid="102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0" y="228926"/>
            <a:ext cx="9144000" cy="582602"/>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1128969" y="320172"/>
            <a:ext cx="1980029" cy="400110"/>
          </a:xfrm>
          <a:prstGeom prst="rect">
            <a:avLst/>
          </a:prstGeom>
        </p:spPr>
        <p:txBody>
          <a:bodyPr wrap="none">
            <a:spAutoFit/>
          </a:bodyPr>
          <a:lstStyle/>
          <a:p>
            <a:r>
              <a:rPr lang="zh-CN" altLang="en-US" sz="2000" dirty="0">
                <a:solidFill>
                  <a:schemeClr val="bg1"/>
                </a:solidFill>
                <a:latin typeface="微软雅黑" pitchFamily="34" charset="-122"/>
                <a:ea typeface="微软雅黑" pitchFamily="34" charset="-122"/>
              </a:rPr>
              <a:t>需求获取及实现</a:t>
            </a:r>
            <a:endParaRPr lang="zh-CN" altLang="en-US" sz="2000" dirty="0">
              <a:solidFill>
                <a:schemeClr val="bg1"/>
              </a:solidFill>
              <a:latin typeface="微软雅黑" pitchFamily="34" charset="-122"/>
              <a:ea typeface="微软雅黑" pitchFamily="34" charset="-122"/>
            </a:endParaRPr>
          </a:p>
        </p:txBody>
      </p:sp>
      <p:sp>
        <p:nvSpPr>
          <p:cNvPr id="7" name="泪滴形 6"/>
          <p:cNvSpPr/>
          <p:nvPr/>
        </p:nvSpPr>
        <p:spPr>
          <a:xfrm>
            <a:off x="287524" y="267494"/>
            <a:ext cx="504056" cy="504056"/>
          </a:xfrm>
          <a:prstGeom prst="teardrop">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319324" y="280194"/>
            <a:ext cx="809645" cy="400110"/>
          </a:xfrm>
          <a:prstGeom prst="rect">
            <a:avLst/>
          </a:prstGeom>
        </p:spPr>
        <p:txBody>
          <a:bodyPr wrap="none">
            <a:spAutoFit/>
          </a:bodyPr>
          <a:lstStyle/>
          <a:p>
            <a:pPr lvl="0" algn="ctr" defTabSz="914400"/>
            <a:r>
              <a:rPr lang="en-US" altLang="zh-CN" sz="2000" b="1" dirty="0" smtClean="0">
                <a:solidFill>
                  <a:schemeClr val="bg1"/>
                </a:solidFill>
              </a:rPr>
              <a:t>Part 2</a:t>
            </a:r>
            <a:endParaRPr lang="zh-CN" altLang="en-US" sz="2000" b="1" dirty="0">
              <a:solidFill>
                <a:schemeClr val="bg1"/>
              </a:solidFill>
            </a:endParaRPr>
          </a:p>
        </p:txBody>
      </p:sp>
      <p:grpSp>
        <p:nvGrpSpPr>
          <p:cNvPr id="53" name="组合 15"/>
          <p:cNvGrpSpPr>
            <a:grpSpLocks/>
          </p:cNvGrpSpPr>
          <p:nvPr/>
        </p:nvGrpSpPr>
        <p:grpSpPr bwMode="auto">
          <a:xfrm flipH="1">
            <a:off x="7308304" y="95438"/>
            <a:ext cx="1850380" cy="835254"/>
            <a:chOff x="642910" y="357170"/>
            <a:chExt cx="1762153" cy="428643"/>
          </a:xfrm>
        </p:grpSpPr>
        <p:sp>
          <p:nvSpPr>
            <p:cNvPr id="54" name="任意多边形 53"/>
            <p:cNvSpPr/>
            <p:nvPr/>
          </p:nvSpPr>
          <p:spPr>
            <a:xfrm>
              <a:off x="2071683" y="714373"/>
              <a:ext cx="333380" cy="71440"/>
            </a:xfrm>
            <a:custGeom>
              <a:avLst/>
              <a:gdLst>
                <a:gd name="connsiteX0" fmla="*/ 0 w 333375"/>
                <a:gd name="connsiteY0" fmla="*/ 0 h 71438"/>
                <a:gd name="connsiteX1" fmla="*/ 0 w 333375"/>
                <a:gd name="connsiteY1" fmla="*/ 71438 h 71438"/>
                <a:gd name="connsiteX2" fmla="*/ 333375 w 333375"/>
                <a:gd name="connsiteY2" fmla="*/ 9525 h 71438"/>
                <a:gd name="connsiteX3" fmla="*/ 0 w 333375"/>
                <a:gd name="connsiteY3" fmla="*/ 0 h 71438"/>
              </a:gdLst>
              <a:ahLst/>
              <a:cxnLst>
                <a:cxn ang="0">
                  <a:pos x="connsiteX0" y="connsiteY0"/>
                </a:cxn>
                <a:cxn ang="0">
                  <a:pos x="connsiteX1" y="connsiteY1"/>
                </a:cxn>
                <a:cxn ang="0">
                  <a:pos x="connsiteX2" y="connsiteY2"/>
                </a:cxn>
                <a:cxn ang="0">
                  <a:pos x="connsiteX3" y="connsiteY3"/>
                </a:cxn>
              </a:cxnLst>
              <a:rect l="l" t="t" r="r" b="b"/>
              <a:pathLst>
                <a:path w="333375" h="71438">
                  <a:moveTo>
                    <a:pt x="0" y="0"/>
                  </a:moveTo>
                  <a:lnTo>
                    <a:pt x="0" y="71438"/>
                  </a:lnTo>
                  <a:lnTo>
                    <a:pt x="333375" y="9525"/>
                  </a:lnTo>
                  <a:lnTo>
                    <a:pt x="0" y="0"/>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p:cNvSpPr/>
            <p:nvPr/>
          </p:nvSpPr>
          <p:spPr>
            <a:xfrm>
              <a:off x="642910" y="357170"/>
              <a:ext cx="1428773" cy="428643"/>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任意多边形 55"/>
            <p:cNvSpPr/>
            <p:nvPr/>
          </p:nvSpPr>
          <p:spPr>
            <a:xfrm>
              <a:off x="2071683" y="357170"/>
              <a:ext cx="314330" cy="61916"/>
            </a:xfrm>
            <a:custGeom>
              <a:avLst/>
              <a:gdLst>
                <a:gd name="connsiteX0" fmla="*/ 0 w 314325"/>
                <a:gd name="connsiteY0" fmla="*/ 61912 h 61912"/>
                <a:gd name="connsiteX1" fmla="*/ 0 w 314325"/>
                <a:gd name="connsiteY1" fmla="*/ 0 h 61912"/>
                <a:gd name="connsiteX2" fmla="*/ 314325 w 314325"/>
                <a:gd name="connsiteY2" fmla="*/ 61912 h 61912"/>
                <a:gd name="connsiteX3" fmla="*/ 0 w 314325"/>
                <a:gd name="connsiteY3" fmla="*/ 61912 h 61912"/>
              </a:gdLst>
              <a:ahLst/>
              <a:cxnLst>
                <a:cxn ang="0">
                  <a:pos x="connsiteX0" y="connsiteY0"/>
                </a:cxn>
                <a:cxn ang="0">
                  <a:pos x="connsiteX1" y="connsiteY1"/>
                </a:cxn>
                <a:cxn ang="0">
                  <a:pos x="connsiteX2" y="connsiteY2"/>
                </a:cxn>
                <a:cxn ang="0">
                  <a:pos x="connsiteX3" y="connsiteY3"/>
                </a:cxn>
              </a:cxnLst>
              <a:rect l="l" t="t" r="r" b="b"/>
              <a:pathLst>
                <a:path w="314325" h="61912">
                  <a:moveTo>
                    <a:pt x="0" y="61912"/>
                  </a:moveTo>
                  <a:lnTo>
                    <a:pt x="0" y="0"/>
                  </a:lnTo>
                  <a:lnTo>
                    <a:pt x="314325" y="61912"/>
                  </a:lnTo>
                  <a:lnTo>
                    <a:pt x="0" y="61912"/>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09333" y="555526"/>
            <a:ext cx="6451600" cy="439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860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314"/>
                                        </p:tgtEl>
                                        <p:attrNameLst>
                                          <p:attrName>style.visibility</p:attrName>
                                        </p:attrNameLst>
                                      </p:cBhvr>
                                      <p:to>
                                        <p:strVal val="visible"/>
                                      </p:to>
                                    </p:set>
                                    <p:animEffect transition="in" filter="fade">
                                      <p:cBhvr>
                                        <p:cTn id="7" dur="500"/>
                                        <p:tgtEl>
                                          <p:spTgt spid="133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0" y="228926"/>
            <a:ext cx="9144000" cy="582602"/>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1128969" y="320172"/>
            <a:ext cx="1210588" cy="400110"/>
          </a:xfrm>
          <a:prstGeom prst="rect">
            <a:avLst/>
          </a:prstGeom>
        </p:spPr>
        <p:txBody>
          <a:bodyPr wrap="none">
            <a:spAutoFit/>
          </a:bodyPr>
          <a:lstStyle/>
          <a:p>
            <a:r>
              <a:rPr lang="zh-CN" altLang="en-US" sz="2000" dirty="0" smtClean="0">
                <a:solidFill>
                  <a:schemeClr val="bg1"/>
                </a:solidFill>
                <a:latin typeface="微软雅黑" pitchFamily="34" charset="-122"/>
                <a:ea typeface="微软雅黑" pitchFamily="34" charset="-122"/>
              </a:rPr>
              <a:t>阶段回顾</a:t>
            </a:r>
            <a:endParaRPr lang="zh-CN" altLang="en-US" sz="2000" dirty="0">
              <a:solidFill>
                <a:schemeClr val="bg1"/>
              </a:solidFill>
              <a:latin typeface="微软雅黑" pitchFamily="34" charset="-122"/>
              <a:ea typeface="微软雅黑" pitchFamily="34" charset="-122"/>
            </a:endParaRPr>
          </a:p>
        </p:txBody>
      </p:sp>
      <p:sp>
        <p:nvSpPr>
          <p:cNvPr id="7" name="泪滴形 6"/>
          <p:cNvSpPr/>
          <p:nvPr/>
        </p:nvSpPr>
        <p:spPr>
          <a:xfrm>
            <a:off x="287524" y="267494"/>
            <a:ext cx="504056" cy="504056"/>
          </a:xfrm>
          <a:prstGeom prst="teardrop">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319324" y="280194"/>
            <a:ext cx="809645" cy="400110"/>
          </a:xfrm>
          <a:prstGeom prst="rect">
            <a:avLst/>
          </a:prstGeom>
        </p:spPr>
        <p:txBody>
          <a:bodyPr wrap="none">
            <a:spAutoFit/>
          </a:bodyPr>
          <a:lstStyle/>
          <a:p>
            <a:pPr lvl="0" algn="ctr" defTabSz="914400"/>
            <a:r>
              <a:rPr lang="en-US" altLang="zh-CN" sz="2000" b="1" dirty="0" smtClean="0">
                <a:solidFill>
                  <a:schemeClr val="bg1"/>
                </a:solidFill>
              </a:rPr>
              <a:t>Part 1</a:t>
            </a:r>
            <a:endParaRPr lang="zh-CN" altLang="en-US" sz="2000" b="1" dirty="0">
              <a:solidFill>
                <a:schemeClr val="bg1"/>
              </a:solidFill>
            </a:endParaRPr>
          </a:p>
        </p:txBody>
      </p:sp>
      <p:grpSp>
        <p:nvGrpSpPr>
          <p:cNvPr id="53" name="组合 15"/>
          <p:cNvGrpSpPr>
            <a:grpSpLocks/>
          </p:cNvGrpSpPr>
          <p:nvPr/>
        </p:nvGrpSpPr>
        <p:grpSpPr bwMode="auto">
          <a:xfrm flipH="1">
            <a:off x="7308304" y="95438"/>
            <a:ext cx="1850380" cy="835254"/>
            <a:chOff x="642910" y="357170"/>
            <a:chExt cx="1762153" cy="428643"/>
          </a:xfrm>
        </p:grpSpPr>
        <p:sp>
          <p:nvSpPr>
            <p:cNvPr id="54" name="任意多边形 53"/>
            <p:cNvSpPr/>
            <p:nvPr/>
          </p:nvSpPr>
          <p:spPr>
            <a:xfrm>
              <a:off x="2071683" y="714373"/>
              <a:ext cx="333380" cy="71440"/>
            </a:xfrm>
            <a:custGeom>
              <a:avLst/>
              <a:gdLst>
                <a:gd name="connsiteX0" fmla="*/ 0 w 333375"/>
                <a:gd name="connsiteY0" fmla="*/ 0 h 71438"/>
                <a:gd name="connsiteX1" fmla="*/ 0 w 333375"/>
                <a:gd name="connsiteY1" fmla="*/ 71438 h 71438"/>
                <a:gd name="connsiteX2" fmla="*/ 333375 w 333375"/>
                <a:gd name="connsiteY2" fmla="*/ 9525 h 71438"/>
                <a:gd name="connsiteX3" fmla="*/ 0 w 333375"/>
                <a:gd name="connsiteY3" fmla="*/ 0 h 71438"/>
              </a:gdLst>
              <a:ahLst/>
              <a:cxnLst>
                <a:cxn ang="0">
                  <a:pos x="connsiteX0" y="connsiteY0"/>
                </a:cxn>
                <a:cxn ang="0">
                  <a:pos x="connsiteX1" y="connsiteY1"/>
                </a:cxn>
                <a:cxn ang="0">
                  <a:pos x="connsiteX2" y="connsiteY2"/>
                </a:cxn>
                <a:cxn ang="0">
                  <a:pos x="connsiteX3" y="connsiteY3"/>
                </a:cxn>
              </a:cxnLst>
              <a:rect l="l" t="t" r="r" b="b"/>
              <a:pathLst>
                <a:path w="333375" h="71438">
                  <a:moveTo>
                    <a:pt x="0" y="0"/>
                  </a:moveTo>
                  <a:lnTo>
                    <a:pt x="0" y="71438"/>
                  </a:lnTo>
                  <a:lnTo>
                    <a:pt x="333375" y="9525"/>
                  </a:lnTo>
                  <a:lnTo>
                    <a:pt x="0" y="0"/>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p:cNvSpPr/>
            <p:nvPr/>
          </p:nvSpPr>
          <p:spPr>
            <a:xfrm>
              <a:off x="642910" y="357170"/>
              <a:ext cx="1428773" cy="428643"/>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任意多边形 55"/>
            <p:cNvSpPr/>
            <p:nvPr/>
          </p:nvSpPr>
          <p:spPr>
            <a:xfrm>
              <a:off x="2071683" y="357170"/>
              <a:ext cx="314330" cy="61916"/>
            </a:xfrm>
            <a:custGeom>
              <a:avLst/>
              <a:gdLst>
                <a:gd name="connsiteX0" fmla="*/ 0 w 314325"/>
                <a:gd name="connsiteY0" fmla="*/ 61912 h 61912"/>
                <a:gd name="connsiteX1" fmla="*/ 0 w 314325"/>
                <a:gd name="connsiteY1" fmla="*/ 0 h 61912"/>
                <a:gd name="connsiteX2" fmla="*/ 314325 w 314325"/>
                <a:gd name="connsiteY2" fmla="*/ 61912 h 61912"/>
                <a:gd name="connsiteX3" fmla="*/ 0 w 314325"/>
                <a:gd name="connsiteY3" fmla="*/ 61912 h 61912"/>
              </a:gdLst>
              <a:ahLst/>
              <a:cxnLst>
                <a:cxn ang="0">
                  <a:pos x="connsiteX0" y="connsiteY0"/>
                </a:cxn>
                <a:cxn ang="0">
                  <a:pos x="connsiteX1" y="connsiteY1"/>
                </a:cxn>
                <a:cxn ang="0">
                  <a:pos x="connsiteX2" y="connsiteY2"/>
                </a:cxn>
                <a:cxn ang="0">
                  <a:pos x="connsiteX3" y="connsiteY3"/>
                </a:cxn>
              </a:cxnLst>
              <a:rect l="l" t="t" r="r" b="b"/>
              <a:pathLst>
                <a:path w="314325" h="61912">
                  <a:moveTo>
                    <a:pt x="0" y="61912"/>
                  </a:moveTo>
                  <a:lnTo>
                    <a:pt x="0" y="0"/>
                  </a:lnTo>
                  <a:lnTo>
                    <a:pt x="314325" y="61912"/>
                  </a:lnTo>
                  <a:lnTo>
                    <a:pt x="0" y="61912"/>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7" name="TextBox 56"/>
          <p:cNvSpPr txBox="1"/>
          <p:nvPr/>
        </p:nvSpPr>
        <p:spPr>
          <a:xfrm>
            <a:off x="8044616" y="334856"/>
            <a:ext cx="727828" cy="369332"/>
          </a:xfrm>
          <a:prstGeom prst="rect">
            <a:avLst/>
          </a:prstGeom>
          <a:noFill/>
        </p:spPr>
        <p:txBody>
          <a:bodyPr wrap="none" rtlCol="0">
            <a:spAutoFit/>
          </a:bodyPr>
          <a:lstStyle/>
          <a:p>
            <a:r>
              <a:rPr lang="en-US" altLang="zh-CN" sz="1800" dirty="0" smtClean="0">
                <a:solidFill>
                  <a:schemeClr val="bg1"/>
                </a:solidFill>
              </a:rPr>
              <a:t>LOGO</a:t>
            </a:r>
            <a:endParaRPr lang="zh-CN" altLang="en-US" sz="1800" dirty="0">
              <a:solidFill>
                <a:schemeClr val="bg1"/>
              </a:solidFill>
            </a:endParaRPr>
          </a:p>
        </p:txBody>
      </p:sp>
      <p:grpSp>
        <p:nvGrpSpPr>
          <p:cNvPr id="4" name="组合 3"/>
          <p:cNvGrpSpPr/>
          <p:nvPr/>
        </p:nvGrpSpPr>
        <p:grpSpPr>
          <a:xfrm>
            <a:off x="287524" y="1064972"/>
            <a:ext cx="1811858" cy="576064"/>
            <a:chOff x="1128969" y="1491630"/>
            <a:chExt cx="1824075" cy="576064"/>
          </a:xfrm>
        </p:grpSpPr>
        <p:sp>
          <p:nvSpPr>
            <p:cNvPr id="2" name="椭圆 1"/>
            <p:cNvSpPr/>
            <p:nvPr/>
          </p:nvSpPr>
          <p:spPr>
            <a:xfrm>
              <a:off x="1128969" y="1491630"/>
              <a:ext cx="576064" cy="576064"/>
            </a:xfrm>
            <a:prstGeom prst="ellipse">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latin typeface="Impact" pitchFamily="34" charset="0"/>
                </a:rPr>
                <a:t>01</a:t>
              </a:r>
              <a:endParaRPr lang="zh-CN" altLang="en-US" sz="1600" dirty="0">
                <a:latin typeface="Impact" pitchFamily="34" charset="0"/>
              </a:endParaRPr>
            </a:p>
          </p:txBody>
        </p:sp>
        <p:sp>
          <p:nvSpPr>
            <p:cNvPr id="3" name="TextBox 2"/>
            <p:cNvSpPr txBox="1"/>
            <p:nvPr/>
          </p:nvSpPr>
          <p:spPr>
            <a:xfrm>
              <a:off x="1682652" y="1625774"/>
              <a:ext cx="1270392" cy="307777"/>
            </a:xfrm>
            <a:prstGeom prst="rect">
              <a:avLst/>
            </a:prstGeom>
            <a:noFill/>
          </p:spPr>
          <p:txBody>
            <a:bodyPr wrap="none" rtlCol="0">
              <a:spAutoFit/>
            </a:bodyPr>
            <a:lstStyle/>
            <a:p>
              <a:r>
                <a:rPr lang="zh-CN" altLang="en-US" b="1" dirty="0" smtClean="0">
                  <a:solidFill>
                    <a:schemeClr val="bg1"/>
                  </a:solidFill>
                  <a:latin typeface="+mj-lt"/>
                  <a:ea typeface="FZLanTingHeiS-EL-GB"/>
                </a:rPr>
                <a:t>阶段性里程碑</a:t>
              </a:r>
              <a:endParaRPr lang="zh-CN" altLang="en-US" b="1" dirty="0">
                <a:solidFill>
                  <a:schemeClr val="bg1"/>
                </a:solidFill>
                <a:latin typeface="+mj-lt"/>
                <a:ea typeface="FZLanTingHeiS-EL-GB"/>
              </a:endParaRPr>
            </a:p>
          </p:txBody>
        </p:sp>
      </p:gr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68886" y="815874"/>
            <a:ext cx="6829912" cy="32680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TextBox 16"/>
          <p:cNvSpPr txBox="1"/>
          <p:nvPr/>
        </p:nvSpPr>
        <p:spPr>
          <a:xfrm>
            <a:off x="319324" y="4132927"/>
            <a:ext cx="6628940" cy="338554"/>
          </a:xfrm>
          <a:prstGeom prst="rect">
            <a:avLst/>
          </a:prstGeom>
          <a:noFill/>
        </p:spPr>
        <p:txBody>
          <a:bodyPr wrap="square" rtlCol="0">
            <a:spAutoFit/>
          </a:bodyPr>
          <a:lstStyle/>
          <a:p>
            <a:r>
              <a:rPr lang="zh-CN" altLang="en-US" sz="1600" b="1" dirty="0" smtClean="0">
                <a:solidFill>
                  <a:schemeClr val="bg1"/>
                </a:solidFill>
              </a:rPr>
              <a:t>针对每个阶段性的里程碑，按时制作了相关的演示材料并进行了评审。</a:t>
            </a:r>
            <a:endParaRPr lang="zh-CN" altLang="zh-CN" sz="1600" b="1" dirty="0">
              <a:solidFill>
                <a:schemeClr val="bg1"/>
              </a:solidFill>
            </a:endParaRPr>
          </a:p>
        </p:txBody>
      </p:sp>
    </p:spTree>
    <p:extLst>
      <p:ext uri="{BB962C8B-B14F-4D97-AF65-F5344CB8AC3E}">
        <p14:creationId xmlns:p14="http://schemas.microsoft.com/office/powerpoint/2010/main" val="12918729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strVal val="#ppt_w+.3"/>
                                          </p:val>
                                        </p:tav>
                                        <p:tav tm="100000">
                                          <p:val>
                                            <p:strVal val="#ppt_w"/>
                                          </p:val>
                                        </p:tav>
                                      </p:tavLst>
                                    </p:anim>
                                    <p:anim calcmode="lin" valueType="num">
                                      <p:cBhvr>
                                        <p:cTn id="8" dur="1000" fill="hold"/>
                                        <p:tgtEl>
                                          <p:spTgt spid="4"/>
                                        </p:tgtEl>
                                        <p:attrNameLst>
                                          <p:attrName>ppt_h</p:attrName>
                                        </p:attrNameLst>
                                      </p:cBhvr>
                                      <p:tavLst>
                                        <p:tav tm="0">
                                          <p:val>
                                            <p:strVal val="#ppt_h"/>
                                          </p:val>
                                        </p:tav>
                                        <p:tav tm="100000">
                                          <p:val>
                                            <p:strVal val="#ppt_h"/>
                                          </p:val>
                                        </p:tav>
                                      </p:tavLst>
                                    </p:anim>
                                    <p:animEffect transition="in" filter="fade">
                                      <p:cBhvr>
                                        <p:cTn id="9" dur="1000"/>
                                        <p:tgtEl>
                                          <p:spTgt spid="4"/>
                                        </p:tgtEl>
                                      </p:cBhvr>
                                    </p:animEffect>
                                  </p:childTnLst>
                                </p:cTn>
                              </p:par>
                              <p:par>
                                <p:cTn id="10" presetID="10" presetClass="entr" presetSubtype="0" fill="hold" grpId="0" nodeType="withEffect">
                                  <p:stCondLst>
                                    <p:cond delay="25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26"/>
                                        </p:tgtEl>
                                        <p:attrNameLst>
                                          <p:attrName>style.visibility</p:attrName>
                                        </p:attrNameLst>
                                      </p:cBhvr>
                                      <p:to>
                                        <p:strVal val="visible"/>
                                      </p:to>
                                    </p:set>
                                    <p:animEffect transition="in" filter="fade">
                                      <p:cBhvr>
                                        <p:cTn id="17"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0" y="228926"/>
            <a:ext cx="9144000" cy="582602"/>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1128969" y="320172"/>
            <a:ext cx="1980029" cy="400110"/>
          </a:xfrm>
          <a:prstGeom prst="rect">
            <a:avLst/>
          </a:prstGeom>
        </p:spPr>
        <p:txBody>
          <a:bodyPr wrap="none">
            <a:spAutoFit/>
          </a:bodyPr>
          <a:lstStyle/>
          <a:p>
            <a:r>
              <a:rPr lang="zh-CN" altLang="en-US" sz="2000" dirty="0">
                <a:solidFill>
                  <a:schemeClr val="bg1"/>
                </a:solidFill>
                <a:latin typeface="微软雅黑" pitchFamily="34" charset="-122"/>
                <a:ea typeface="微软雅黑" pitchFamily="34" charset="-122"/>
              </a:rPr>
              <a:t>需求获取及实现</a:t>
            </a:r>
            <a:endParaRPr lang="zh-CN" altLang="en-US" sz="2000" dirty="0">
              <a:solidFill>
                <a:schemeClr val="bg1"/>
              </a:solidFill>
              <a:latin typeface="微软雅黑" pitchFamily="34" charset="-122"/>
              <a:ea typeface="微软雅黑" pitchFamily="34" charset="-122"/>
            </a:endParaRPr>
          </a:p>
        </p:txBody>
      </p:sp>
      <p:sp>
        <p:nvSpPr>
          <p:cNvPr id="7" name="泪滴形 6"/>
          <p:cNvSpPr/>
          <p:nvPr/>
        </p:nvSpPr>
        <p:spPr>
          <a:xfrm>
            <a:off x="287524" y="267494"/>
            <a:ext cx="504056" cy="504056"/>
          </a:xfrm>
          <a:prstGeom prst="teardrop">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319324" y="280194"/>
            <a:ext cx="809645" cy="400110"/>
          </a:xfrm>
          <a:prstGeom prst="rect">
            <a:avLst/>
          </a:prstGeom>
        </p:spPr>
        <p:txBody>
          <a:bodyPr wrap="none">
            <a:spAutoFit/>
          </a:bodyPr>
          <a:lstStyle/>
          <a:p>
            <a:pPr lvl="0" algn="ctr" defTabSz="914400"/>
            <a:r>
              <a:rPr lang="en-US" altLang="zh-CN" sz="2000" b="1" dirty="0" smtClean="0">
                <a:solidFill>
                  <a:schemeClr val="bg1"/>
                </a:solidFill>
              </a:rPr>
              <a:t>Part 2</a:t>
            </a:r>
            <a:endParaRPr lang="zh-CN" altLang="en-US" sz="2000" b="1" dirty="0">
              <a:solidFill>
                <a:schemeClr val="bg1"/>
              </a:solidFill>
            </a:endParaRPr>
          </a:p>
        </p:txBody>
      </p:sp>
      <p:grpSp>
        <p:nvGrpSpPr>
          <p:cNvPr id="53" name="组合 15"/>
          <p:cNvGrpSpPr>
            <a:grpSpLocks/>
          </p:cNvGrpSpPr>
          <p:nvPr/>
        </p:nvGrpSpPr>
        <p:grpSpPr bwMode="auto">
          <a:xfrm flipH="1">
            <a:off x="7308304" y="95438"/>
            <a:ext cx="1850380" cy="835254"/>
            <a:chOff x="642910" y="357170"/>
            <a:chExt cx="1762153" cy="428643"/>
          </a:xfrm>
        </p:grpSpPr>
        <p:sp>
          <p:nvSpPr>
            <p:cNvPr id="54" name="任意多边形 53"/>
            <p:cNvSpPr/>
            <p:nvPr/>
          </p:nvSpPr>
          <p:spPr>
            <a:xfrm>
              <a:off x="2071683" y="714373"/>
              <a:ext cx="333380" cy="71440"/>
            </a:xfrm>
            <a:custGeom>
              <a:avLst/>
              <a:gdLst>
                <a:gd name="connsiteX0" fmla="*/ 0 w 333375"/>
                <a:gd name="connsiteY0" fmla="*/ 0 h 71438"/>
                <a:gd name="connsiteX1" fmla="*/ 0 w 333375"/>
                <a:gd name="connsiteY1" fmla="*/ 71438 h 71438"/>
                <a:gd name="connsiteX2" fmla="*/ 333375 w 333375"/>
                <a:gd name="connsiteY2" fmla="*/ 9525 h 71438"/>
                <a:gd name="connsiteX3" fmla="*/ 0 w 333375"/>
                <a:gd name="connsiteY3" fmla="*/ 0 h 71438"/>
              </a:gdLst>
              <a:ahLst/>
              <a:cxnLst>
                <a:cxn ang="0">
                  <a:pos x="connsiteX0" y="connsiteY0"/>
                </a:cxn>
                <a:cxn ang="0">
                  <a:pos x="connsiteX1" y="connsiteY1"/>
                </a:cxn>
                <a:cxn ang="0">
                  <a:pos x="connsiteX2" y="connsiteY2"/>
                </a:cxn>
                <a:cxn ang="0">
                  <a:pos x="connsiteX3" y="connsiteY3"/>
                </a:cxn>
              </a:cxnLst>
              <a:rect l="l" t="t" r="r" b="b"/>
              <a:pathLst>
                <a:path w="333375" h="71438">
                  <a:moveTo>
                    <a:pt x="0" y="0"/>
                  </a:moveTo>
                  <a:lnTo>
                    <a:pt x="0" y="71438"/>
                  </a:lnTo>
                  <a:lnTo>
                    <a:pt x="333375" y="9525"/>
                  </a:lnTo>
                  <a:lnTo>
                    <a:pt x="0" y="0"/>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p:cNvSpPr/>
            <p:nvPr/>
          </p:nvSpPr>
          <p:spPr>
            <a:xfrm>
              <a:off x="642910" y="357170"/>
              <a:ext cx="1428773" cy="428643"/>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任意多边形 55"/>
            <p:cNvSpPr/>
            <p:nvPr/>
          </p:nvSpPr>
          <p:spPr>
            <a:xfrm>
              <a:off x="2071683" y="357170"/>
              <a:ext cx="314330" cy="61916"/>
            </a:xfrm>
            <a:custGeom>
              <a:avLst/>
              <a:gdLst>
                <a:gd name="connsiteX0" fmla="*/ 0 w 314325"/>
                <a:gd name="connsiteY0" fmla="*/ 61912 h 61912"/>
                <a:gd name="connsiteX1" fmla="*/ 0 w 314325"/>
                <a:gd name="connsiteY1" fmla="*/ 0 h 61912"/>
                <a:gd name="connsiteX2" fmla="*/ 314325 w 314325"/>
                <a:gd name="connsiteY2" fmla="*/ 61912 h 61912"/>
                <a:gd name="connsiteX3" fmla="*/ 0 w 314325"/>
                <a:gd name="connsiteY3" fmla="*/ 61912 h 61912"/>
              </a:gdLst>
              <a:ahLst/>
              <a:cxnLst>
                <a:cxn ang="0">
                  <a:pos x="connsiteX0" y="connsiteY0"/>
                </a:cxn>
                <a:cxn ang="0">
                  <a:pos x="connsiteX1" y="connsiteY1"/>
                </a:cxn>
                <a:cxn ang="0">
                  <a:pos x="connsiteX2" y="connsiteY2"/>
                </a:cxn>
                <a:cxn ang="0">
                  <a:pos x="connsiteX3" y="connsiteY3"/>
                </a:cxn>
              </a:cxnLst>
              <a:rect l="l" t="t" r="r" b="b"/>
              <a:pathLst>
                <a:path w="314325" h="61912">
                  <a:moveTo>
                    <a:pt x="0" y="61912"/>
                  </a:moveTo>
                  <a:lnTo>
                    <a:pt x="0" y="0"/>
                  </a:lnTo>
                  <a:lnTo>
                    <a:pt x="314325" y="61912"/>
                  </a:lnTo>
                  <a:lnTo>
                    <a:pt x="0" y="61912"/>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 name="组合 5"/>
          <p:cNvGrpSpPr/>
          <p:nvPr/>
        </p:nvGrpSpPr>
        <p:grpSpPr>
          <a:xfrm>
            <a:off x="280744" y="1059582"/>
            <a:ext cx="2354176" cy="576064"/>
            <a:chOff x="1128969" y="3163443"/>
            <a:chExt cx="2354176" cy="576064"/>
          </a:xfrm>
        </p:grpSpPr>
        <p:sp>
          <p:nvSpPr>
            <p:cNvPr id="29" name="椭圆 28"/>
            <p:cNvSpPr/>
            <p:nvPr/>
          </p:nvSpPr>
          <p:spPr>
            <a:xfrm>
              <a:off x="1128969" y="3163443"/>
              <a:ext cx="576064" cy="576064"/>
            </a:xfrm>
            <a:prstGeom prst="ellipse">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latin typeface="Impact" pitchFamily="34" charset="0"/>
                </a:rPr>
                <a:t>06</a:t>
              </a:r>
              <a:endParaRPr lang="zh-CN" altLang="en-US" sz="1600" dirty="0">
                <a:latin typeface="Impact" pitchFamily="34" charset="0"/>
              </a:endParaRPr>
            </a:p>
          </p:txBody>
        </p:sp>
        <p:sp>
          <p:nvSpPr>
            <p:cNvPr id="33" name="TextBox 32"/>
            <p:cNvSpPr txBox="1"/>
            <p:nvPr/>
          </p:nvSpPr>
          <p:spPr>
            <a:xfrm>
              <a:off x="1682652" y="3297587"/>
              <a:ext cx="1800493" cy="369332"/>
            </a:xfrm>
            <a:prstGeom prst="rect">
              <a:avLst/>
            </a:prstGeom>
            <a:noFill/>
          </p:spPr>
          <p:txBody>
            <a:bodyPr wrap="none" rtlCol="0">
              <a:spAutoFit/>
            </a:bodyPr>
            <a:lstStyle/>
            <a:p>
              <a:r>
                <a:rPr lang="zh-CN" altLang="en-US" sz="1800" dirty="0" smtClean="0">
                  <a:solidFill>
                    <a:schemeClr val="bg1"/>
                  </a:solidFill>
                  <a:latin typeface="+mj-lt"/>
                  <a:ea typeface="FZLanTingHeiS-EL-GB"/>
                </a:rPr>
                <a:t>需求可行性分析</a:t>
              </a:r>
              <a:endParaRPr lang="zh-CN" altLang="en-US" sz="1800" dirty="0">
                <a:solidFill>
                  <a:schemeClr val="bg1"/>
                </a:solidFill>
                <a:latin typeface="+mj-lt"/>
                <a:ea typeface="FZLanTingHeiS-EL-GB"/>
              </a:endParaRPr>
            </a:p>
          </p:txBody>
        </p:sp>
      </p:grpSp>
      <p:sp>
        <p:nvSpPr>
          <p:cNvPr id="59" name="TextBox 58"/>
          <p:cNvSpPr txBox="1"/>
          <p:nvPr/>
        </p:nvSpPr>
        <p:spPr>
          <a:xfrm>
            <a:off x="856808" y="1635646"/>
            <a:ext cx="5688632" cy="1077218"/>
          </a:xfrm>
          <a:prstGeom prst="rect">
            <a:avLst/>
          </a:prstGeom>
          <a:noFill/>
        </p:spPr>
        <p:txBody>
          <a:bodyPr wrap="square" rtlCol="0">
            <a:spAutoFit/>
          </a:bodyPr>
          <a:lstStyle/>
          <a:p>
            <a:pPr marL="0" lvl="1"/>
            <a:r>
              <a:rPr lang="zh-CN" altLang="en-US" sz="1600" b="1" dirty="0" smtClean="0">
                <a:solidFill>
                  <a:schemeClr val="bg1"/>
                </a:solidFill>
              </a:rPr>
              <a:t>对于用户所提出的需求，针对每一条需求我们都进行了讨论与分析，发现并没有不可行的需求。在与</a:t>
            </a:r>
            <a:r>
              <a:rPr lang="en-US" altLang="zh-CN" sz="1600" b="1" dirty="0" smtClean="0">
                <a:solidFill>
                  <a:schemeClr val="bg1"/>
                </a:solidFill>
              </a:rPr>
              <a:t>G07</a:t>
            </a:r>
            <a:r>
              <a:rPr lang="zh-CN" altLang="en-US" sz="1600" b="1" dirty="0" smtClean="0">
                <a:solidFill>
                  <a:schemeClr val="bg1"/>
                </a:solidFill>
              </a:rPr>
              <a:t>小组的讨论中，在需求获取完整的情况下，也发现我们可以将本网站完全移交给其并将之实现。</a:t>
            </a:r>
            <a:endParaRPr lang="zh-CN" altLang="zh-CN" sz="1600" b="1" dirty="0">
              <a:solidFill>
                <a:schemeClr val="bg1"/>
              </a:solidFill>
            </a:endParaRPr>
          </a:p>
        </p:txBody>
      </p:sp>
    </p:spTree>
    <p:extLst>
      <p:ext uri="{BB962C8B-B14F-4D97-AF65-F5344CB8AC3E}">
        <p14:creationId xmlns:p14="http://schemas.microsoft.com/office/powerpoint/2010/main" val="2294034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500"/>
                                        <p:tgtEl>
                                          <p:spTgt spid="59"/>
                                        </p:tgtEl>
                                      </p:cBhvr>
                                    </p:animEffect>
                                  </p:childTnLst>
                                </p:cTn>
                              </p:par>
                              <p:par>
                                <p:cTn id="8" presetID="50" presetClass="entr" presetSubtype="0" decel="100000" fill="hold" nodeType="withEffect">
                                  <p:stCondLst>
                                    <p:cond delay="200"/>
                                  </p:stCondLst>
                                  <p:childTnLst>
                                    <p:set>
                                      <p:cBhvr>
                                        <p:cTn id="9" dur="1" fill="hold">
                                          <p:stCondLst>
                                            <p:cond delay="0"/>
                                          </p:stCondLst>
                                        </p:cTn>
                                        <p:tgtEl>
                                          <p:spTgt spid="6"/>
                                        </p:tgtEl>
                                        <p:attrNameLst>
                                          <p:attrName>style.visibility</p:attrName>
                                        </p:attrNameLst>
                                      </p:cBhvr>
                                      <p:to>
                                        <p:strVal val="visible"/>
                                      </p:to>
                                    </p:set>
                                    <p:anim calcmode="lin" valueType="num">
                                      <p:cBhvr>
                                        <p:cTn id="10" dur="1000" fill="hold"/>
                                        <p:tgtEl>
                                          <p:spTgt spid="6"/>
                                        </p:tgtEl>
                                        <p:attrNameLst>
                                          <p:attrName>ppt_w</p:attrName>
                                        </p:attrNameLst>
                                      </p:cBhvr>
                                      <p:tavLst>
                                        <p:tav tm="0">
                                          <p:val>
                                            <p:strVal val="#ppt_w+.3"/>
                                          </p:val>
                                        </p:tav>
                                        <p:tav tm="100000">
                                          <p:val>
                                            <p:strVal val="#ppt_w"/>
                                          </p:val>
                                        </p:tav>
                                      </p:tavLst>
                                    </p:anim>
                                    <p:anim calcmode="lin" valueType="num">
                                      <p:cBhvr>
                                        <p:cTn id="11" dur="1000" fill="hold"/>
                                        <p:tgtEl>
                                          <p:spTgt spid="6"/>
                                        </p:tgtEl>
                                        <p:attrNameLst>
                                          <p:attrName>ppt_h</p:attrName>
                                        </p:attrNameLst>
                                      </p:cBhvr>
                                      <p:tavLst>
                                        <p:tav tm="0">
                                          <p:val>
                                            <p:strVal val="#ppt_h"/>
                                          </p:val>
                                        </p:tav>
                                        <p:tav tm="100000">
                                          <p:val>
                                            <p:strVal val="#ppt_h"/>
                                          </p:val>
                                        </p:tav>
                                      </p:tavLst>
                                    </p:anim>
                                    <p:animEffect transition="in" filter="fade">
                                      <p:cBhvr>
                                        <p:cTn id="12"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0" y="228926"/>
            <a:ext cx="9144000" cy="582602"/>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1128969" y="320172"/>
            <a:ext cx="1980029" cy="400110"/>
          </a:xfrm>
          <a:prstGeom prst="rect">
            <a:avLst/>
          </a:prstGeom>
        </p:spPr>
        <p:txBody>
          <a:bodyPr wrap="none">
            <a:spAutoFit/>
          </a:bodyPr>
          <a:lstStyle/>
          <a:p>
            <a:r>
              <a:rPr lang="zh-CN" altLang="en-US" sz="2000" dirty="0">
                <a:solidFill>
                  <a:schemeClr val="bg1"/>
                </a:solidFill>
                <a:latin typeface="微软雅黑" pitchFamily="34" charset="-122"/>
                <a:ea typeface="微软雅黑" pitchFamily="34" charset="-122"/>
              </a:rPr>
              <a:t>需求获取及实现</a:t>
            </a:r>
            <a:endParaRPr lang="zh-CN" altLang="en-US" sz="2000" dirty="0">
              <a:solidFill>
                <a:schemeClr val="bg1"/>
              </a:solidFill>
              <a:latin typeface="微软雅黑" pitchFamily="34" charset="-122"/>
              <a:ea typeface="微软雅黑" pitchFamily="34" charset="-122"/>
            </a:endParaRPr>
          </a:p>
        </p:txBody>
      </p:sp>
      <p:sp>
        <p:nvSpPr>
          <p:cNvPr id="7" name="泪滴形 6"/>
          <p:cNvSpPr/>
          <p:nvPr/>
        </p:nvSpPr>
        <p:spPr>
          <a:xfrm>
            <a:off x="287524" y="267494"/>
            <a:ext cx="504056" cy="504056"/>
          </a:xfrm>
          <a:prstGeom prst="teardrop">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319324" y="280194"/>
            <a:ext cx="809645" cy="400110"/>
          </a:xfrm>
          <a:prstGeom prst="rect">
            <a:avLst/>
          </a:prstGeom>
        </p:spPr>
        <p:txBody>
          <a:bodyPr wrap="none">
            <a:spAutoFit/>
          </a:bodyPr>
          <a:lstStyle/>
          <a:p>
            <a:pPr lvl="0" algn="ctr" defTabSz="914400"/>
            <a:r>
              <a:rPr lang="en-US" altLang="zh-CN" sz="2000" b="1" dirty="0" smtClean="0">
                <a:solidFill>
                  <a:schemeClr val="bg1"/>
                </a:solidFill>
              </a:rPr>
              <a:t>Part 2</a:t>
            </a:r>
            <a:endParaRPr lang="zh-CN" altLang="en-US" sz="2000" b="1" dirty="0">
              <a:solidFill>
                <a:schemeClr val="bg1"/>
              </a:solidFill>
            </a:endParaRPr>
          </a:p>
        </p:txBody>
      </p:sp>
      <p:grpSp>
        <p:nvGrpSpPr>
          <p:cNvPr id="53" name="组合 15"/>
          <p:cNvGrpSpPr>
            <a:grpSpLocks/>
          </p:cNvGrpSpPr>
          <p:nvPr/>
        </p:nvGrpSpPr>
        <p:grpSpPr bwMode="auto">
          <a:xfrm flipH="1">
            <a:off x="7308304" y="95438"/>
            <a:ext cx="1850380" cy="835254"/>
            <a:chOff x="642910" y="357170"/>
            <a:chExt cx="1762153" cy="428643"/>
          </a:xfrm>
        </p:grpSpPr>
        <p:sp>
          <p:nvSpPr>
            <p:cNvPr id="54" name="任意多边形 53"/>
            <p:cNvSpPr/>
            <p:nvPr/>
          </p:nvSpPr>
          <p:spPr>
            <a:xfrm>
              <a:off x="2071683" y="714373"/>
              <a:ext cx="333380" cy="71440"/>
            </a:xfrm>
            <a:custGeom>
              <a:avLst/>
              <a:gdLst>
                <a:gd name="connsiteX0" fmla="*/ 0 w 333375"/>
                <a:gd name="connsiteY0" fmla="*/ 0 h 71438"/>
                <a:gd name="connsiteX1" fmla="*/ 0 w 333375"/>
                <a:gd name="connsiteY1" fmla="*/ 71438 h 71438"/>
                <a:gd name="connsiteX2" fmla="*/ 333375 w 333375"/>
                <a:gd name="connsiteY2" fmla="*/ 9525 h 71438"/>
                <a:gd name="connsiteX3" fmla="*/ 0 w 333375"/>
                <a:gd name="connsiteY3" fmla="*/ 0 h 71438"/>
              </a:gdLst>
              <a:ahLst/>
              <a:cxnLst>
                <a:cxn ang="0">
                  <a:pos x="connsiteX0" y="connsiteY0"/>
                </a:cxn>
                <a:cxn ang="0">
                  <a:pos x="connsiteX1" y="connsiteY1"/>
                </a:cxn>
                <a:cxn ang="0">
                  <a:pos x="connsiteX2" y="connsiteY2"/>
                </a:cxn>
                <a:cxn ang="0">
                  <a:pos x="connsiteX3" y="connsiteY3"/>
                </a:cxn>
              </a:cxnLst>
              <a:rect l="l" t="t" r="r" b="b"/>
              <a:pathLst>
                <a:path w="333375" h="71438">
                  <a:moveTo>
                    <a:pt x="0" y="0"/>
                  </a:moveTo>
                  <a:lnTo>
                    <a:pt x="0" y="71438"/>
                  </a:lnTo>
                  <a:lnTo>
                    <a:pt x="333375" y="9525"/>
                  </a:lnTo>
                  <a:lnTo>
                    <a:pt x="0" y="0"/>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p:cNvSpPr/>
            <p:nvPr/>
          </p:nvSpPr>
          <p:spPr>
            <a:xfrm>
              <a:off x="642910" y="357170"/>
              <a:ext cx="1428773" cy="428643"/>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任意多边形 55"/>
            <p:cNvSpPr/>
            <p:nvPr/>
          </p:nvSpPr>
          <p:spPr>
            <a:xfrm>
              <a:off x="2071683" y="357170"/>
              <a:ext cx="314330" cy="61916"/>
            </a:xfrm>
            <a:custGeom>
              <a:avLst/>
              <a:gdLst>
                <a:gd name="connsiteX0" fmla="*/ 0 w 314325"/>
                <a:gd name="connsiteY0" fmla="*/ 61912 h 61912"/>
                <a:gd name="connsiteX1" fmla="*/ 0 w 314325"/>
                <a:gd name="connsiteY1" fmla="*/ 0 h 61912"/>
                <a:gd name="connsiteX2" fmla="*/ 314325 w 314325"/>
                <a:gd name="connsiteY2" fmla="*/ 61912 h 61912"/>
                <a:gd name="connsiteX3" fmla="*/ 0 w 314325"/>
                <a:gd name="connsiteY3" fmla="*/ 61912 h 61912"/>
              </a:gdLst>
              <a:ahLst/>
              <a:cxnLst>
                <a:cxn ang="0">
                  <a:pos x="connsiteX0" y="connsiteY0"/>
                </a:cxn>
                <a:cxn ang="0">
                  <a:pos x="connsiteX1" y="connsiteY1"/>
                </a:cxn>
                <a:cxn ang="0">
                  <a:pos x="connsiteX2" y="connsiteY2"/>
                </a:cxn>
                <a:cxn ang="0">
                  <a:pos x="connsiteX3" y="connsiteY3"/>
                </a:cxn>
              </a:cxnLst>
              <a:rect l="l" t="t" r="r" b="b"/>
              <a:pathLst>
                <a:path w="314325" h="61912">
                  <a:moveTo>
                    <a:pt x="0" y="61912"/>
                  </a:moveTo>
                  <a:lnTo>
                    <a:pt x="0" y="0"/>
                  </a:lnTo>
                  <a:lnTo>
                    <a:pt x="314325" y="61912"/>
                  </a:lnTo>
                  <a:lnTo>
                    <a:pt x="0" y="61912"/>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 name="组合 5"/>
          <p:cNvGrpSpPr/>
          <p:nvPr/>
        </p:nvGrpSpPr>
        <p:grpSpPr>
          <a:xfrm>
            <a:off x="280744" y="1059582"/>
            <a:ext cx="1545493" cy="576064"/>
            <a:chOff x="1128969" y="3163443"/>
            <a:chExt cx="1545493" cy="576064"/>
          </a:xfrm>
        </p:grpSpPr>
        <p:sp>
          <p:nvSpPr>
            <p:cNvPr id="29" name="椭圆 28"/>
            <p:cNvSpPr/>
            <p:nvPr/>
          </p:nvSpPr>
          <p:spPr>
            <a:xfrm>
              <a:off x="1128969" y="3163443"/>
              <a:ext cx="576064" cy="576064"/>
            </a:xfrm>
            <a:prstGeom prst="ellipse">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latin typeface="Impact" pitchFamily="34" charset="0"/>
                </a:rPr>
                <a:t>07</a:t>
              </a:r>
              <a:endParaRPr lang="zh-CN" altLang="en-US" sz="1600" dirty="0">
                <a:latin typeface="Impact" pitchFamily="34" charset="0"/>
              </a:endParaRPr>
            </a:p>
          </p:txBody>
        </p:sp>
        <p:sp>
          <p:nvSpPr>
            <p:cNvPr id="33" name="TextBox 32"/>
            <p:cNvSpPr txBox="1"/>
            <p:nvPr/>
          </p:nvSpPr>
          <p:spPr>
            <a:xfrm>
              <a:off x="1682652" y="3297587"/>
              <a:ext cx="991810" cy="369332"/>
            </a:xfrm>
            <a:prstGeom prst="rect">
              <a:avLst/>
            </a:prstGeom>
            <a:noFill/>
          </p:spPr>
          <p:txBody>
            <a:bodyPr wrap="none" rtlCol="0">
              <a:spAutoFit/>
            </a:bodyPr>
            <a:lstStyle/>
            <a:p>
              <a:r>
                <a:rPr lang="en-US" altLang="zh-CN" sz="1800" dirty="0" smtClean="0">
                  <a:solidFill>
                    <a:schemeClr val="bg1"/>
                  </a:solidFill>
                  <a:latin typeface="+mj-lt"/>
                  <a:ea typeface="FZLanTingHeiS-EL-GB"/>
                </a:rPr>
                <a:t>JAD</a:t>
              </a:r>
              <a:r>
                <a:rPr lang="zh-CN" altLang="en-US" sz="1800" dirty="0" smtClean="0">
                  <a:solidFill>
                    <a:schemeClr val="bg1"/>
                  </a:solidFill>
                  <a:latin typeface="+mj-lt"/>
                  <a:ea typeface="FZLanTingHeiS-EL-GB"/>
                </a:rPr>
                <a:t>会议</a:t>
              </a:r>
              <a:endParaRPr lang="zh-CN" altLang="en-US" sz="1800" dirty="0">
                <a:solidFill>
                  <a:schemeClr val="bg1"/>
                </a:solidFill>
                <a:latin typeface="+mj-lt"/>
                <a:ea typeface="FZLanTingHeiS-EL-GB"/>
              </a:endParaRPr>
            </a:p>
          </p:txBody>
        </p:sp>
      </p:grpSp>
      <p:sp>
        <p:nvSpPr>
          <p:cNvPr id="59" name="TextBox 58"/>
          <p:cNvSpPr txBox="1"/>
          <p:nvPr/>
        </p:nvSpPr>
        <p:spPr>
          <a:xfrm>
            <a:off x="2267744" y="1224504"/>
            <a:ext cx="5688632" cy="1323439"/>
          </a:xfrm>
          <a:prstGeom prst="rect">
            <a:avLst/>
          </a:prstGeom>
          <a:noFill/>
        </p:spPr>
        <p:txBody>
          <a:bodyPr wrap="square" rtlCol="0">
            <a:spAutoFit/>
          </a:bodyPr>
          <a:lstStyle/>
          <a:p>
            <a:pPr marL="0" lvl="1"/>
            <a:r>
              <a:rPr lang="zh-CN" altLang="en-US" sz="1600" b="1" dirty="0" smtClean="0">
                <a:solidFill>
                  <a:schemeClr val="bg1"/>
                </a:solidFill>
              </a:rPr>
              <a:t>在获取完所有需求之后，那么进行一个所有用户代表都到场的</a:t>
            </a:r>
            <a:r>
              <a:rPr lang="en-US" altLang="zh-CN" sz="1600" b="1" dirty="0" smtClean="0">
                <a:solidFill>
                  <a:schemeClr val="bg1"/>
                </a:solidFill>
              </a:rPr>
              <a:t>JAD</a:t>
            </a:r>
            <a:r>
              <a:rPr lang="zh-CN" altLang="en-US" sz="1600" b="1" dirty="0" smtClean="0">
                <a:solidFill>
                  <a:schemeClr val="bg1"/>
                </a:solidFill>
              </a:rPr>
              <a:t>会议就尤为重要，这不但是对已有需求的一个反复确认的过程，也大大提升了开发团队的开发效率。加深了用户之间以及用户于项目团队之间的联系。本小组于</a:t>
            </a:r>
            <a:r>
              <a:rPr lang="en-US" altLang="zh-CN" sz="1600" b="1" dirty="0" smtClean="0">
                <a:solidFill>
                  <a:schemeClr val="bg1"/>
                </a:solidFill>
              </a:rPr>
              <a:t>2017.12.13</a:t>
            </a:r>
            <a:r>
              <a:rPr lang="zh-CN" altLang="en-US" sz="1600" b="1" dirty="0" smtClean="0">
                <a:solidFill>
                  <a:schemeClr val="bg1"/>
                </a:solidFill>
              </a:rPr>
              <a:t>日晚</a:t>
            </a:r>
            <a:r>
              <a:rPr lang="en-US" altLang="zh-CN" sz="1600" b="1" dirty="0" smtClean="0">
                <a:solidFill>
                  <a:schemeClr val="bg1"/>
                </a:solidFill>
              </a:rPr>
              <a:t>6</a:t>
            </a:r>
            <a:r>
              <a:rPr lang="zh-CN" altLang="en-US" sz="1600" b="1" dirty="0" smtClean="0">
                <a:solidFill>
                  <a:schemeClr val="bg1"/>
                </a:solidFill>
              </a:rPr>
              <a:t>：</a:t>
            </a:r>
            <a:r>
              <a:rPr lang="en-US" altLang="zh-CN" sz="1600" b="1" dirty="0" smtClean="0">
                <a:solidFill>
                  <a:schemeClr val="bg1"/>
                </a:solidFill>
              </a:rPr>
              <a:t>30</a:t>
            </a:r>
            <a:r>
              <a:rPr lang="zh-CN" altLang="en-US" sz="1600" b="1" dirty="0" smtClean="0">
                <a:solidFill>
                  <a:schemeClr val="bg1"/>
                </a:solidFill>
              </a:rPr>
              <a:t>在理四</a:t>
            </a:r>
            <a:r>
              <a:rPr lang="en-US" altLang="zh-CN" sz="1600" b="1" dirty="0" smtClean="0">
                <a:solidFill>
                  <a:schemeClr val="bg1"/>
                </a:solidFill>
              </a:rPr>
              <a:t>504</a:t>
            </a:r>
            <a:r>
              <a:rPr lang="zh-CN" altLang="en-US" sz="1600" b="1" dirty="0" smtClean="0">
                <a:solidFill>
                  <a:schemeClr val="bg1"/>
                </a:solidFill>
              </a:rPr>
              <a:t>召开了</a:t>
            </a:r>
            <a:r>
              <a:rPr lang="en-US" altLang="zh-CN" sz="1600" b="1" dirty="0" smtClean="0">
                <a:solidFill>
                  <a:schemeClr val="bg1"/>
                </a:solidFill>
              </a:rPr>
              <a:t>JAD</a:t>
            </a:r>
            <a:r>
              <a:rPr lang="zh-CN" altLang="en-US" sz="1600" b="1" dirty="0" smtClean="0">
                <a:solidFill>
                  <a:schemeClr val="bg1"/>
                </a:solidFill>
              </a:rPr>
              <a:t>会议。</a:t>
            </a:r>
            <a:endParaRPr lang="zh-CN" altLang="zh-CN" sz="1600" b="1" dirty="0">
              <a:solidFill>
                <a:schemeClr val="bg1"/>
              </a:solidFill>
            </a:endParaRPr>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2037" y="2799057"/>
            <a:ext cx="70199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89930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500"/>
                                        <p:tgtEl>
                                          <p:spTgt spid="59"/>
                                        </p:tgtEl>
                                      </p:cBhvr>
                                    </p:animEffect>
                                  </p:childTnLst>
                                </p:cTn>
                              </p:par>
                              <p:par>
                                <p:cTn id="8" presetID="50" presetClass="entr" presetSubtype="0" decel="100000" fill="hold" nodeType="withEffect">
                                  <p:stCondLst>
                                    <p:cond delay="200"/>
                                  </p:stCondLst>
                                  <p:childTnLst>
                                    <p:set>
                                      <p:cBhvr>
                                        <p:cTn id="9" dur="1" fill="hold">
                                          <p:stCondLst>
                                            <p:cond delay="0"/>
                                          </p:stCondLst>
                                        </p:cTn>
                                        <p:tgtEl>
                                          <p:spTgt spid="6"/>
                                        </p:tgtEl>
                                        <p:attrNameLst>
                                          <p:attrName>style.visibility</p:attrName>
                                        </p:attrNameLst>
                                      </p:cBhvr>
                                      <p:to>
                                        <p:strVal val="visible"/>
                                      </p:to>
                                    </p:set>
                                    <p:anim calcmode="lin" valueType="num">
                                      <p:cBhvr>
                                        <p:cTn id="10" dur="1000" fill="hold"/>
                                        <p:tgtEl>
                                          <p:spTgt spid="6"/>
                                        </p:tgtEl>
                                        <p:attrNameLst>
                                          <p:attrName>ppt_w</p:attrName>
                                        </p:attrNameLst>
                                      </p:cBhvr>
                                      <p:tavLst>
                                        <p:tav tm="0">
                                          <p:val>
                                            <p:strVal val="#ppt_w+.3"/>
                                          </p:val>
                                        </p:tav>
                                        <p:tav tm="100000">
                                          <p:val>
                                            <p:strVal val="#ppt_w"/>
                                          </p:val>
                                        </p:tav>
                                      </p:tavLst>
                                    </p:anim>
                                    <p:anim calcmode="lin" valueType="num">
                                      <p:cBhvr>
                                        <p:cTn id="11" dur="1000" fill="hold"/>
                                        <p:tgtEl>
                                          <p:spTgt spid="6"/>
                                        </p:tgtEl>
                                        <p:attrNameLst>
                                          <p:attrName>ppt_h</p:attrName>
                                        </p:attrNameLst>
                                      </p:cBhvr>
                                      <p:tavLst>
                                        <p:tav tm="0">
                                          <p:val>
                                            <p:strVal val="#ppt_h"/>
                                          </p:val>
                                        </p:tav>
                                        <p:tav tm="100000">
                                          <p:val>
                                            <p:strVal val="#ppt_h"/>
                                          </p:val>
                                        </p:tav>
                                      </p:tavLst>
                                    </p:anim>
                                    <p:animEffect transition="in" filter="fade">
                                      <p:cBhvr>
                                        <p:cTn id="12"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0" y="228926"/>
            <a:ext cx="9144000" cy="582602"/>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1128969" y="320172"/>
            <a:ext cx="1980029" cy="400110"/>
          </a:xfrm>
          <a:prstGeom prst="rect">
            <a:avLst/>
          </a:prstGeom>
        </p:spPr>
        <p:txBody>
          <a:bodyPr wrap="none">
            <a:spAutoFit/>
          </a:bodyPr>
          <a:lstStyle/>
          <a:p>
            <a:r>
              <a:rPr lang="zh-CN" altLang="en-US" sz="2000" dirty="0">
                <a:solidFill>
                  <a:schemeClr val="bg1"/>
                </a:solidFill>
                <a:latin typeface="微软雅黑" pitchFamily="34" charset="-122"/>
                <a:ea typeface="微软雅黑" pitchFamily="34" charset="-122"/>
              </a:rPr>
              <a:t>需求获取及实现</a:t>
            </a:r>
            <a:endParaRPr lang="zh-CN" altLang="en-US" sz="2000" dirty="0">
              <a:solidFill>
                <a:schemeClr val="bg1"/>
              </a:solidFill>
              <a:latin typeface="微软雅黑" pitchFamily="34" charset="-122"/>
              <a:ea typeface="微软雅黑" pitchFamily="34" charset="-122"/>
            </a:endParaRPr>
          </a:p>
        </p:txBody>
      </p:sp>
      <p:sp>
        <p:nvSpPr>
          <p:cNvPr id="7" name="泪滴形 6"/>
          <p:cNvSpPr/>
          <p:nvPr/>
        </p:nvSpPr>
        <p:spPr>
          <a:xfrm>
            <a:off x="287524" y="267494"/>
            <a:ext cx="504056" cy="504056"/>
          </a:xfrm>
          <a:prstGeom prst="teardrop">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319324" y="280194"/>
            <a:ext cx="809645" cy="400110"/>
          </a:xfrm>
          <a:prstGeom prst="rect">
            <a:avLst/>
          </a:prstGeom>
        </p:spPr>
        <p:txBody>
          <a:bodyPr wrap="none">
            <a:spAutoFit/>
          </a:bodyPr>
          <a:lstStyle/>
          <a:p>
            <a:pPr lvl="0" algn="ctr" defTabSz="914400"/>
            <a:r>
              <a:rPr lang="en-US" altLang="zh-CN" sz="2000" b="1" dirty="0" smtClean="0">
                <a:solidFill>
                  <a:schemeClr val="bg1"/>
                </a:solidFill>
              </a:rPr>
              <a:t>Part 2</a:t>
            </a:r>
            <a:endParaRPr lang="zh-CN" altLang="en-US" sz="2000" b="1" dirty="0">
              <a:solidFill>
                <a:schemeClr val="bg1"/>
              </a:solidFill>
            </a:endParaRPr>
          </a:p>
        </p:txBody>
      </p:sp>
      <p:grpSp>
        <p:nvGrpSpPr>
          <p:cNvPr id="53" name="组合 15"/>
          <p:cNvGrpSpPr>
            <a:grpSpLocks/>
          </p:cNvGrpSpPr>
          <p:nvPr/>
        </p:nvGrpSpPr>
        <p:grpSpPr bwMode="auto">
          <a:xfrm flipH="1">
            <a:off x="7308304" y="95438"/>
            <a:ext cx="1850380" cy="835254"/>
            <a:chOff x="642910" y="357170"/>
            <a:chExt cx="1762153" cy="428643"/>
          </a:xfrm>
        </p:grpSpPr>
        <p:sp>
          <p:nvSpPr>
            <p:cNvPr id="54" name="任意多边形 53"/>
            <p:cNvSpPr/>
            <p:nvPr/>
          </p:nvSpPr>
          <p:spPr>
            <a:xfrm>
              <a:off x="2071683" y="714373"/>
              <a:ext cx="333380" cy="71440"/>
            </a:xfrm>
            <a:custGeom>
              <a:avLst/>
              <a:gdLst>
                <a:gd name="connsiteX0" fmla="*/ 0 w 333375"/>
                <a:gd name="connsiteY0" fmla="*/ 0 h 71438"/>
                <a:gd name="connsiteX1" fmla="*/ 0 w 333375"/>
                <a:gd name="connsiteY1" fmla="*/ 71438 h 71438"/>
                <a:gd name="connsiteX2" fmla="*/ 333375 w 333375"/>
                <a:gd name="connsiteY2" fmla="*/ 9525 h 71438"/>
                <a:gd name="connsiteX3" fmla="*/ 0 w 333375"/>
                <a:gd name="connsiteY3" fmla="*/ 0 h 71438"/>
              </a:gdLst>
              <a:ahLst/>
              <a:cxnLst>
                <a:cxn ang="0">
                  <a:pos x="connsiteX0" y="connsiteY0"/>
                </a:cxn>
                <a:cxn ang="0">
                  <a:pos x="connsiteX1" y="connsiteY1"/>
                </a:cxn>
                <a:cxn ang="0">
                  <a:pos x="connsiteX2" y="connsiteY2"/>
                </a:cxn>
                <a:cxn ang="0">
                  <a:pos x="connsiteX3" y="connsiteY3"/>
                </a:cxn>
              </a:cxnLst>
              <a:rect l="l" t="t" r="r" b="b"/>
              <a:pathLst>
                <a:path w="333375" h="71438">
                  <a:moveTo>
                    <a:pt x="0" y="0"/>
                  </a:moveTo>
                  <a:lnTo>
                    <a:pt x="0" y="71438"/>
                  </a:lnTo>
                  <a:lnTo>
                    <a:pt x="333375" y="9525"/>
                  </a:lnTo>
                  <a:lnTo>
                    <a:pt x="0" y="0"/>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p:cNvSpPr/>
            <p:nvPr/>
          </p:nvSpPr>
          <p:spPr>
            <a:xfrm>
              <a:off x="642910" y="357170"/>
              <a:ext cx="1428773" cy="428643"/>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任意多边形 55"/>
            <p:cNvSpPr/>
            <p:nvPr/>
          </p:nvSpPr>
          <p:spPr>
            <a:xfrm>
              <a:off x="2071683" y="357170"/>
              <a:ext cx="314330" cy="61916"/>
            </a:xfrm>
            <a:custGeom>
              <a:avLst/>
              <a:gdLst>
                <a:gd name="connsiteX0" fmla="*/ 0 w 314325"/>
                <a:gd name="connsiteY0" fmla="*/ 61912 h 61912"/>
                <a:gd name="connsiteX1" fmla="*/ 0 w 314325"/>
                <a:gd name="connsiteY1" fmla="*/ 0 h 61912"/>
                <a:gd name="connsiteX2" fmla="*/ 314325 w 314325"/>
                <a:gd name="connsiteY2" fmla="*/ 61912 h 61912"/>
                <a:gd name="connsiteX3" fmla="*/ 0 w 314325"/>
                <a:gd name="connsiteY3" fmla="*/ 61912 h 61912"/>
              </a:gdLst>
              <a:ahLst/>
              <a:cxnLst>
                <a:cxn ang="0">
                  <a:pos x="connsiteX0" y="connsiteY0"/>
                </a:cxn>
                <a:cxn ang="0">
                  <a:pos x="connsiteX1" y="connsiteY1"/>
                </a:cxn>
                <a:cxn ang="0">
                  <a:pos x="connsiteX2" y="connsiteY2"/>
                </a:cxn>
                <a:cxn ang="0">
                  <a:pos x="connsiteX3" y="connsiteY3"/>
                </a:cxn>
              </a:cxnLst>
              <a:rect l="l" t="t" r="r" b="b"/>
              <a:pathLst>
                <a:path w="314325" h="61912">
                  <a:moveTo>
                    <a:pt x="0" y="61912"/>
                  </a:moveTo>
                  <a:lnTo>
                    <a:pt x="0" y="0"/>
                  </a:lnTo>
                  <a:lnTo>
                    <a:pt x="314325" y="61912"/>
                  </a:lnTo>
                  <a:lnTo>
                    <a:pt x="0" y="61912"/>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 name="组合 5"/>
          <p:cNvGrpSpPr/>
          <p:nvPr/>
        </p:nvGrpSpPr>
        <p:grpSpPr>
          <a:xfrm>
            <a:off x="280744" y="1059582"/>
            <a:ext cx="1661679" cy="576064"/>
            <a:chOff x="1128969" y="3163443"/>
            <a:chExt cx="1661679" cy="576064"/>
          </a:xfrm>
        </p:grpSpPr>
        <p:sp>
          <p:nvSpPr>
            <p:cNvPr id="29" name="椭圆 28"/>
            <p:cNvSpPr/>
            <p:nvPr/>
          </p:nvSpPr>
          <p:spPr>
            <a:xfrm>
              <a:off x="1128969" y="3163443"/>
              <a:ext cx="576064" cy="576064"/>
            </a:xfrm>
            <a:prstGeom prst="ellipse">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latin typeface="Impact" pitchFamily="34" charset="0"/>
                </a:rPr>
                <a:t>08</a:t>
              </a:r>
              <a:endParaRPr lang="zh-CN" altLang="en-US" sz="1600" dirty="0">
                <a:latin typeface="Impact" pitchFamily="34" charset="0"/>
              </a:endParaRPr>
            </a:p>
          </p:txBody>
        </p:sp>
        <p:sp>
          <p:nvSpPr>
            <p:cNvPr id="33" name="TextBox 32"/>
            <p:cNvSpPr txBox="1"/>
            <p:nvPr/>
          </p:nvSpPr>
          <p:spPr>
            <a:xfrm>
              <a:off x="1682652" y="3297587"/>
              <a:ext cx="1107996" cy="369332"/>
            </a:xfrm>
            <a:prstGeom prst="rect">
              <a:avLst/>
            </a:prstGeom>
            <a:noFill/>
          </p:spPr>
          <p:txBody>
            <a:bodyPr wrap="none" rtlCol="0">
              <a:spAutoFit/>
            </a:bodyPr>
            <a:lstStyle/>
            <a:p>
              <a:r>
                <a:rPr lang="zh-CN" altLang="en-US" sz="1800" dirty="0" smtClean="0">
                  <a:solidFill>
                    <a:schemeClr val="bg1"/>
                  </a:solidFill>
                  <a:latin typeface="+mj-lt"/>
                  <a:ea typeface="FZLanTingHeiS-EL-GB"/>
                </a:rPr>
                <a:t>需求冲突</a:t>
              </a:r>
              <a:endParaRPr lang="zh-CN" altLang="en-US" sz="1800" dirty="0">
                <a:solidFill>
                  <a:schemeClr val="bg1"/>
                </a:solidFill>
                <a:latin typeface="+mj-lt"/>
                <a:ea typeface="FZLanTingHeiS-EL-GB"/>
              </a:endParaRPr>
            </a:p>
          </p:txBody>
        </p:sp>
      </p:grpSp>
      <p:sp>
        <p:nvSpPr>
          <p:cNvPr id="59" name="TextBox 58"/>
          <p:cNvSpPr txBox="1"/>
          <p:nvPr/>
        </p:nvSpPr>
        <p:spPr>
          <a:xfrm>
            <a:off x="2267744" y="1224504"/>
            <a:ext cx="5688632" cy="1077218"/>
          </a:xfrm>
          <a:prstGeom prst="rect">
            <a:avLst/>
          </a:prstGeom>
          <a:noFill/>
        </p:spPr>
        <p:txBody>
          <a:bodyPr wrap="square" rtlCol="0">
            <a:spAutoFit/>
          </a:bodyPr>
          <a:lstStyle/>
          <a:p>
            <a:pPr marL="0" lvl="1"/>
            <a:r>
              <a:rPr lang="zh-CN" altLang="en-US" sz="1600" b="1" dirty="0" smtClean="0">
                <a:solidFill>
                  <a:schemeClr val="bg1"/>
                </a:solidFill>
              </a:rPr>
              <a:t>在召开</a:t>
            </a:r>
            <a:r>
              <a:rPr lang="en-US" altLang="zh-CN" sz="1600" b="1" dirty="0" smtClean="0">
                <a:solidFill>
                  <a:schemeClr val="bg1"/>
                </a:solidFill>
              </a:rPr>
              <a:t>JAD</a:t>
            </a:r>
            <a:r>
              <a:rPr lang="zh-CN" altLang="en-US" sz="1600" b="1" dirty="0" smtClean="0">
                <a:solidFill>
                  <a:schemeClr val="bg1"/>
                </a:solidFill>
              </a:rPr>
              <a:t>会议时，所有用户代表齐聚一堂，难免会对相同的用例产生冲突。比如：教师觉得我的课程不需要申请审核，但是管理员要求审核。这时便根据之前的用例评分表进行评判，确认是否需要审核。</a:t>
            </a:r>
            <a:endParaRPr lang="zh-CN" altLang="zh-CN" sz="1600" b="1" dirty="0">
              <a:solidFill>
                <a:schemeClr val="bg1"/>
              </a:solidFill>
            </a:endParaRPr>
          </a:p>
        </p:txBody>
      </p:sp>
    </p:spTree>
    <p:extLst>
      <p:ext uri="{BB962C8B-B14F-4D97-AF65-F5344CB8AC3E}">
        <p14:creationId xmlns:p14="http://schemas.microsoft.com/office/powerpoint/2010/main" val="2989946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500"/>
                                        <p:tgtEl>
                                          <p:spTgt spid="59"/>
                                        </p:tgtEl>
                                      </p:cBhvr>
                                    </p:animEffect>
                                  </p:childTnLst>
                                </p:cTn>
                              </p:par>
                              <p:par>
                                <p:cTn id="8" presetID="50" presetClass="entr" presetSubtype="0" decel="100000" fill="hold" nodeType="withEffect">
                                  <p:stCondLst>
                                    <p:cond delay="200"/>
                                  </p:stCondLst>
                                  <p:childTnLst>
                                    <p:set>
                                      <p:cBhvr>
                                        <p:cTn id="9" dur="1" fill="hold">
                                          <p:stCondLst>
                                            <p:cond delay="0"/>
                                          </p:stCondLst>
                                        </p:cTn>
                                        <p:tgtEl>
                                          <p:spTgt spid="6"/>
                                        </p:tgtEl>
                                        <p:attrNameLst>
                                          <p:attrName>style.visibility</p:attrName>
                                        </p:attrNameLst>
                                      </p:cBhvr>
                                      <p:to>
                                        <p:strVal val="visible"/>
                                      </p:to>
                                    </p:set>
                                    <p:anim calcmode="lin" valueType="num">
                                      <p:cBhvr>
                                        <p:cTn id="10" dur="1000" fill="hold"/>
                                        <p:tgtEl>
                                          <p:spTgt spid="6"/>
                                        </p:tgtEl>
                                        <p:attrNameLst>
                                          <p:attrName>ppt_w</p:attrName>
                                        </p:attrNameLst>
                                      </p:cBhvr>
                                      <p:tavLst>
                                        <p:tav tm="0">
                                          <p:val>
                                            <p:strVal val="#ppt_w+.3"/>
                                          </p:val>
                                        </p:tav>
                                        <p:tav tm="100000">
                                          <p:val>
                                            <p:strVal val="#ppt_w"/>
                                          </p:val>
                                        </p:tav>
                                      </p:tavLst>
                                    </p:anim>
                                    <p:anim calcmode="lin" valueType="num">
                                      <p:cBhvr>
                                        <p:cTn id="11" dur="1000" fill="hold"/>
                                        <p:tgtEl>
                                          <p:spTgt spid="6"/>
                                        </p:tgtEl>
                                        <p:attrNameLst>
                                          <p:attrName>ppt_h</p:attrName>
                                        </p:attrNameLst>
                                      </p:cBhvr>
                                      <p:tavLst>
                                        <p:tav tm="0">
                                          <p:val>
                                            <p:strVal val="#ppt_h"/>
                                          </p:val>
                                        </p:tav>
                                        <p:tav tm="100000">
                                          <p:val>
                                            <p:strVal val="#ppt_h"/>
                                          </p:val>
                                        </p:tav>
                                      </p:tavLst>
                                    </p:anim>
                                    <p:animEffect transition="in" filter="fade">
                                      <p:cBhvr>
                                        <p:cTn id="12"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0" y="228926"/>
            <a:ext cx="9144000" cy="582602"/>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1128969" y="320172"/>
            <a:ext cx="1980029" cy="400110"/>
          </a:xfrm>
          <a:prstGeom prst="rect">
            <a:avLst/>
          </a:prstGeom>
        </p:spPr>
        <p:txBody>
          <a:bodyPr wrap="none">
            <a:spAutoFit/>
          </a:bodyPr>
          <a:lstStyle/>
          <a:p>
            <a:r>
              <a:rPr lang="zh-CN" altLang="en-US" sz="2000" dirty="0">
                <a:solidFill>
                  <a:schemeClr val="bg1"/>
                </a:solidFill>
                <a:latin typeface="微软雅黑" pitchFamily="34" charset="-122"/>
                <a:ea typeface="微软雅黑" pitchFamily="34" charset="-122"/>
              </a:rPr>
              <a:t>需求获取及实现</a:t>
            </a:r>
            <a:endParaRPr lang="zh-CN" altLang="en-US" sz="2000" dirty="0">
              <a:solidFill>
                <a:schemeClr val="bg1"/>
              </a:solidFill>
              <a:latin typeface="微软雅黑" pitchFamily="34" charset="-122"/>
              <a:ea typeface="微软雅黑" pitchFamily="34" charset="-122"/>
            </a:endParaRPr>
          </a:p>
        </p:txBody>
      </p:sp>
      <p:sp>
        <p:nvSpPr>
          <p:cNvPr id="7" name="泪滴形 6"/>
          <p:cNvSpPr/>
          <p:nvPr/>
        </p:nvSpPr>
        <p:spPr>
          <a:xfrm>
            <a:off x="287524" y="267494"/>
            <a:ext cx="504056" cy="504056"/>
          </a:xfrm>
          <a:prstGeom prst="teardrop">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319324" y="280194"/>
            <a:ext cx="809645" cy="400110"/>
          </a:xfrm>
          <a:prstGeom prst="rect">
            <a:avLst/>
          </a:prstGeom>
        </p:spPr>
        <p:txBody>
          <a:bodyPr wrap="none">
            <a:spAutoFit/>
          </a:bodyPr>
          <a:lstStyle/>
          <a:p>
            <a:pPr lvl="0" algn="ctr" defTabSz="914400"/>
            <a:r>
              <a:rPr lang="en-US" altLang="zh-CN" sz="2000" b="1" dirty="0" smtClean="0">
                <a:solidFill>
                  <a:schemeClr val="bg1"/>
                </a:solidFill>
              </a:rPr>
              <a:t>Part 2</a:t>
            </a:r>
            <a:endParaRPr lang="zh-CN" altLang="en-US" sz="2000" b="1" dirty="0">
              <a:solidFill>
                <a:schemeClr val="bg1"/>
              </a:solidFill>
            </a:endParaRPr>
          </a:p>
        </p:txBody>
      </p:sp>
      <p:grpSp>
        <p:nvGrpSpPr>
          <p:cNvPr id="53" name="组合 15"/>
          <p:cNvGrpSpPr>
            <a:grpSpLocks/>
          </p:cNvGrpSpPr>
          <p:nvPr/>
        </p:nvGrpSpPr>
        <p:grpSpPr bwMode="auto">
          <a:xfrm flipH="1">
            <a:off x="7308304" y="95438"/>
            <a:ext cx="1850380" cy="835254"/>
            <a:chOff x="642910" y="357170"/>
            <a:chExt cx="1762153" cy="428643"/>
          </a:xfrm>
        </p:grpSpPr>
        <p:sp>
          <p:nvSpPr>
            <p:cNvPr id="54" name="任意多边形 53"/>
            <p:cNvSpPr/>
            <p:nvPr/>
          </p:nvSpPr>
          <p:spPr>
            <a:xfrm>
              <a:off x="2071683" y="714373"/>
              <a:ext cx="333380" cy="71440"/>
            </a:xfrm>
            <a:custGeom>
              <a:avLst/>
              <a:gdLst>
                <a:gd name="connsiteX0" fmla="*/ 0 w 333375"/>
                <a:gd name="connsiteY0" fmla="*/ 0 h 71438"/>
                <a:gd name="connsiteX1" fmla="*/ 0 w 333375"/>
                <a:gd name="connsiteY1" fmla="*/ 71438 h 71438"/>
                <a:gd name="connsiteX2" fmla="*/ 333375 w 333375"/>
                <a:gd name="connsiteY2" fmla="*/ 9525 h 71438"/>
                <a:gd name="connsiteX3" fmla="*/ 0 w 333375"/>
                <a:gd name="connsiteY3" fmla="*/ 0 h 71438"/>
              </a:gdLst>
              <a:ahLst/>
              <a:cxnLst>
                <a:cxn ang="0">
                  <a:pos x="connsiteX0" y="connsiteY0"/>
                </a:cxn>
                <a:cxn ang="0">
                  <a:pos x="connsiteX1" y="connsiteY1"/>
                </a:cxn>
                <a:cxn ang="0">
                  <a:pos x="connsiteX2" y="connsiteY2"/>
                </a:cxn>
                <a:cxn ang="0">
                  <a:pos x="connsiteX3" y="connsiteY3"/>
                </a:cxn>
              </a:cxnLst>
              <a:rect l="l" t="t" r="r" b="b"/>
              <a:pathLst>
                <a:path w="333375" h="71438">
                  <a:moveTo>
                    <a:pt x="0" y="0"/>
                  </a:moveTo>
                  <a:lnTo>
                    <a:pt x="0" y="71438"/>
                  </a:lnTo>
                  <a:lnTo>
                    <a:pt x="333375" y="9525"/>
                  </a:lnTo>
                  <a:lnTo>
                    <a:pt x="0" y="0"/>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p:cNvSpPr/>
            <p:nvPr/>
          </p:nvSpPr>
          <p:spPr>
            <a:xfrm>
              <a:off x="642910" y="357170"/>
              <a:ext cx="1428773" cy="428643"/>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任意多边形 55"/>
            <p:cNvSpPr/>
            <p:nvPr/>
          </p:nvSpPr>
          <p:spPr>
            <a:xfrm>
              <a:off x="2071683" y="357170"/>
              <a:ext cx="314330" cy="61916"/>
            </a:xfrm>
            <a:custGeom>
              <a:avLst/>
              <a:gdLst>
                <a:gd name="connsiteX0" fmla="*/ 0 w 314325"/>
                <a:gd name="connsiteY0" fmla="*/ 61912 h 61912"/>
                <a:gd name="connsiteX1" fmla="*/ 0 w 314325"/>
                <a:gd name="connsiteY1" fmla="*/ 0 h 61912"/>
                <a:gd name="connsiteX2" fmla="*/ 314325 w 314325"/>
                <a:gd name="connsiteY2" fmla="*/ 61912 h 61912"/>
                <a:gd name="connsiteX3" fmla="*/ 0 w 314325"/>
                <a:gd name="connsiteY3" fmla="*/ 61912 h 61912"/>
              </a:gdLst>
              <a:ahLst/>
              <a:cxnLst>
                <a:cxn ang="0">
                  <a:pos x="connsiteX0" y="connsiteY0"/>
                </a:cxn>
                <a:cxn ang="0">
                  <a:pos x="connsiteX1" y="connsiteY1"/>
                </a:cxn>
                <a:cxn ang="0">
                  <a:pos x="connsiteX2" y="connsiteY2"/>
                </a:cxn>
                <a:cxn ang="0">
                  <a:pos x="connsiteX3" y="connsiteY3"/>
                </a:cxn>
              </a:cxnLst>
              <a:rect l="l" t="t" r="r" b="b"/>
              <a:pathLst>
                <a:path w="314325" h="61912">
                  <a:moveTo>
                    <a:pt x="0" y="61912"/>
                  </a:moveTo>
                  <a:lnTo>
                    <a:pt x="0" y="0"/>
                  </a:lnTo>
                  <a:lnTo>
                    <a:pt x="314325" y="61912"/>
                  </a:lnTo>
                  <a:lnTo>
                    <a:pt x="0" y="61912"/>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 name="组合 5"/>
          <p:cNvGrpSpPr/>
          <p:nvPr/>
        </p:nvGrpSpPr>
        <p:grpSpPr>
          <a:xfrm>
            <a:off x="280744" y="1059582"/>
            <a:ext cx="1533631" cy="576064"/>
            <a:chOff x="1128969" y="3163443"/>
            <a:chExt cx="1533631" cy="576064"/>
          </a:xfrm>
        </p:grpSpPr>
        <p:sp>
          <p:nvSpPr>
            <p:cNvPr id="29" name="椭圆 28"/>
            <p:cNvSpPr/>
            <p:nvPr/>
          </p:nvSpPr>
          <p:spPr>
            <a:xfrm>
              <a:off x="1128969" y="3163443"/>
              <a:ext cx="576064" cy="576064"/>
            </a:xfrm>
            <a:prstGeom prst="ellipse">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latin typeface="Impact" pitchFamily="34" charset="0"/>
                </a:rPr>
                <a:t>09</a:t>
              </a:r>
              <a:endParaRPr lang="zh-CN" altLang="en-US" sz="1600" dirty="0">
                <a:latin typeface="Impact" pitchFamily="34" charset="0"/>
              </a:endParaRPr>
            </a:p>
          </p:txBody>
        </p:sp>
        <p:sp>
          <p:nvSpPr>
            <p:cNvPr id="33" name="TextBox 32"/>
            <p:cNvSpPr txBox="1"/>
            <p:nvPr/>
          </p:nvSpPr>
          <p:spPr>
            <a:xfrm>
              <a:off x="1682652" y="3297587"/>
              <a:ext cx="979948" cy="369332"/>
            </a:xfrm>
            <a:prstGeom prst="rect">
              <a:avLst/>
            </a:prstGeom>
            <a:noFill/>
          </p:spPr>
          <p:txBody>
            <a:bodyPr wrap="none" rtlCol="0">
              <a:spAutoFit/>
            </a:bodyPr>
            <a:lstStyle/>
            <a:p>
              <a:r>
                <a:rPr lang="en-US" altLang="zh-CN" sz="1800" dirty="0" smtClean="0">
                  <a:solidFill>
                    <a:schemeClr val="bg1"/>
                  </a:solidFill>
                  <a:latin typeface="+mj-lt"/>
                  <a:ea typeface="FZLanTingHeiS-EL-GB"/>
                </a:rPr>
                <a:t>SRS</a:t>
              </a:r>
              <a:r>
                <a:rPr lang="zh-CN" altLang="en-US" sz="1800" dirty="0" smtClean="0">
                  <a:solidFill>
                    <a:schemeClr val="bg1"/>
                  </a:solidFill>
                  <a:latin typeface="+mj-lt"/>
                  <a:ea typeface="FZLanTingHeiS-EL-GB"/>
                </a:rPr>
                <a:t>内容</a:t>
              </a:r>
              <a:endParaRPr lang="zh-CN" altLang="en-US" sz="1800" dirty="0">
                <a:solidFill>
                  <a:schemeClr val="bg1"/>
                </a:solidFill>
                <a:latin typeface="+mj-lt"/>
                <a:ea typeface="FZLanTingHeiS-EL-GB"/>
              </a:endParaRPr>
            </a:p>
          </p:txBody>
        </p:sp>
      </p:grpSp>
      <p:sp>
        <p:nvSpPr>
          <p:cNvPr id="59" name="TextBox 58"/>
          <p:cNvSpPr txBox="1"/>
          <p:nvPr/>
        </p:nvSpPr>
        <p:spPr>
          <a:xfrm>
            <a:off x="2267744" y="1224504"/>
            <a:ext cx="5688632" cy="1569660"/>
          </a:xfrm>
          <a:prstGeom prst="rect">
            <a:avLst/>
          </a:prstGeom>
          <a:noFill/>
        </p:spPr>
        <p:txBody>
          <a:bodyPr wrap="square" rtlCol="0">
            <a:spAutoFit/>
          </a:bodyPr>
          <a:lstStyle/>
          <a:p>
            <a:pPr marL="0" lvl="1"/>
            <a:r>
              <a:rPr lang="zh-CN" altLang="en-US" sz="1600" b="1" dirty="0" smtClean="0">
                <a:solidFill>
                  <a:schemeClr val="bg1"/>
                </a:solidFill>
              </a:rPr>
              <a:t>于</a:t>
            </a:r>
            <a:r>
              <a:rPr lang="en-US" altLang="zh-CN" sz="1600" b="1" dirty="0" smtClean="0">
                <a:solidFill>
                  <a:schemeClr val="bg1"/>
                </a:solidFill>
              </a:rPr>
              <a:t>2017-12-17</a:t>
            </a:r>
            <a:r>
              <a:rPr lang="zh-CN" altLang="en-US" sz="1600" b="1" dirty="0" smtClean="0">
                <a:solidFill>
                  <a:schemeClr val="bg1"/>
                </a:solidFill>
              </a:rPr>
              <a:t>日提交需求规格说明书正式版</a:t>
            </a:r>
            <a:endParaRPr lang="en-US" altLang="zh-CN" sz="1600" b="1" dirty="0" smtClean="0">
              <a:solidFill>
                <a:schemeClr val="bg1"/>
              </a:solidFill>
            </a:endParaRPr>
          </a:p>
          <a:p>
            <a:pPr marL="0" lvl="1"/>
            <a:r>
              <a:rPr lang="zh-CN" altLang="en-US" sz="1600" b="1" dirty="0">
                <a:solidFill>
                  <a:schemeClr val="bg1"/>
                </a:solidFill>
              </a:rPr>
              <a:t>模板</a:t>
            </a:r>
            <a:r>
              <a:rPr lang="zh-CN" altLang="en-US" sz="1600" b="1" dirty="0" smtClean="0">
                <a:solidFill>
                  <a:schemeClr val="bg1"/>
                </a:solidFill>
              </a:rPr>
              <a:t>采用</a:t>
            </a:r>
            <a:r>
              <a:rPr lang="en-US" altLang="zh-CN" sz="1600" b="1" dirty="0">
                <a:solidFill>
                  <a:schemeClr val="bg1"/>
                </a:solidFill>
              </a:rPr>
              <a:t>IEEE-830-1998 </a:t>
            </a:r>
            <a:r>
              <a:rPr lang="zh-CN" altLang="zh-CN" sz="1600" b="1" dirty="0">
                <a:solidFill>
                  <a:schemeClr val="bg1"/>
                </a:solidFill>
              </a:rPr>
              <a:t>版本软件需求规格说明书</a:t>
            </a:r>
            <a:endParaRPr lang="en-US" altLang="zh-CN" sz="1600" b="1" dirty="0">
              <a:solidFill>
                <a:schemeClr val="bg1"/>
              </a:solidFill>
            </a:endParaRPr>
          </a:p>
          <a:p>
            <a:pPr marL="0" lvl="1"/>
            <a:r>
              <a:rPr lang="zh-CN" altLang="en-US" sz="1600" b="1" dirty="0" smtClean="0">
                <a:solidFill>
                  <a:schemeClr val="bg1"/>
                </a:solidFill>
              </a:rPr>
              <a:t>内容基本完整</a:t>
            </a:r>
            <a:endParaRPr lang="en-US" altLang="zh-CN" sz="1600" b="1" dirty="0" smtClean="0">
              <a:solidFill>
                <a:schemeClr val="bg1"/>
              </a:solidFill>
            </a:endParaRPr>
          </a:p>
          <a:p>
            <a:pPr marL="0" lvl="1"/>
            <a:r>
              <a:rPr lang="en-US" altLang="zh-CN" sz="1600" b="1" dirty="0" smtClean="0">
                <a:solidFill>
                  <a:schemeClr val="bg1"/>
                </a:solidFill>
              </a:rPr>
              <a:t>SRS</a:t>
            </a:r>
            <a:r>
              <a:rPr lang="zh-CN" altLang="en-US" sz="1600" b="1" dirty="0" smtClean="0">
                <a:solidFill>
                  <a:schemeClr val="bg1"/>
                </a:solidFill>
              </a:rPr>
              <a:t>中包括所有用户的功能性需求共</a:t>
            </a:r>
            <a:r>
              <a:rPr lang="en-US" altLang="zh-CN" sz="1600" b="1" dirty="0" smtClean="0">
                <a:solidFill>
                  <a:schemeClr val="bg1"/>
                </a:solidFill>
              </a:rPr>
              <a:t>125</a:t>
            </a:r>
            <a:r>
              <a:rPr lang="zh-CN" altLang="en-US" sz="1600" b="1" dirty="0" smtClean="0">
                <a:solidFill>
                  <a:schemeClr val="bg1"/>
                </a:solidFill>
              </a:rPr>
              <a:t>项</a:t>
            </a:r>
            <a:endParaRPr lang="en-US" altLang="zh-CN" sz="1600" b="1" dirty="0" smtClean="0">
              <a:solidFill>
                <a:schemeClr val="bg1"/>
              </a:solidFill>
            </a:endParaRPr>
          </a:p>
          <a:p>
            <a:pPr marL="0" lvl="1"/>
            <a:r>
              <a:rPr lang="zh-CN" altLang="en-US" sz="1600" b="1" dirty="0" smtClean="0">
                <a:solidFill>
                  <a:schemeClr val="bg1"/>
                </a:solidFill>
              </a:rPr>
              <a:t>非功能性需求包括易用性，性能，安全及保密性需求</a:t>
            </a:r>
            <a:endParaRPr lang="en-US" altLang="zh-CN" sz="1600" b="1" dirty="0" smtClean="0">
              <a:solidFill>
                <a:schemeClr val="bg1"/>
              </a:solidFill>
            </a:endParaRPr>
          </a:p>
          <a:p>
            <a:pPr marL="0" lvl="1"/>
            <a:endParaRPr lang="zh-CN" altLang="zh-CN" sz="1600" b="1" dirty="0">
              <a:solidFill>
                <a:schemeClr val="bg1"/>
              </a:solidFill>
            </a:endParaRPr>
          </a:p>
        </p:txBody>
      </p:sp>
    </p:spTree>
    <p:extLst>
      <p:ext uri="{BB962C8B-B14F-4D97-AF65-F5344CB8AC3E}">
        <p14:creationId xmlns:p14="http://schemas.microsoft.com/office/powerpoint/2010/main" val="1923710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500"/>
                                        <p:tgtEl>
                                          <p:spTgt spid="59"/>
                                        </p:tgtEl>
                                      </p:cBhvr>
                                    </p:animEffect>
                                  </p:childTnLst>
                                </p:cTn>
                              </p:par>
                              <p:par>
                                <p:cTn id="8" presetID="50" presetClass="entr" presetSubtype="0" decel="100000" fill="hold" nodeType="withEffect">
                                  <p:stCondLst>
                                    <p:cond delay="200"/>
                                  </p:stCondLst>
                                  <p:childTnLst>
                                    <p:set>
                                      <p:cBhvr>
                                        <p:cTn id="9" dur="1" fill="hold">
                                          <p:stCondLst>
                                            <p:cond delay="0"/>
                                          </p:stCondLst>
                                        </p:cTn>
                                        <p:tgtEl>
                                          <p:spTgt spid="6"/>
                                        </p:tgtEl>
                                        <p:attrNameLst>
                                          <p:attrName>style.visibility</p:attrName>
                                        </p:attrNameLst>
                                      </p:cBhvr>
                                      <p:to>
                                        <p:strVal val="visible"/>
                                      </p:to>
                                    </p:set>
                                    <p:anim calcmode="lin" valueType="num">
                                      <p:cBhvr>
                                        <p:cTn id="10" dur="1000" fill="hold"/>
                                        <p:tgtEl>
                                          <p:spTgt spid="6"/>
                                        </p:tgtEl>
                                        <p:attrNameLst>
                                          <p:attrName>ppt_w</p:attrName>
                                        </p:attrNameLst>
                                      </p:cBhvr>
                                      <p:tavLst>
                                        <p:tav tm="0">
                                          <p:val>
                                            <p:strVal val="#ppt_w+.3"/>
                                          </p:val>
                                        </p:tav>
                                        <p:tav tm="100000">
                                          <p:val>
                                            <p:strVal val="#ppt_w"/>
                                          </p:val>
                                        </p:tav>
                                      </p:tavLst>
                                    </p:anim>
                                    <p:anim calcmode="lin" valueType="num">
                                      <p:cBhvr>
                                        <p:cTn id="11" dur="1000" fill="hold"/>
                                        <p:tgtEl>
                                          <p:spTgt spid="6"/>
                                        </p:tgtEl>
                                        <p:attrNameLst>
                                          <p:attrName>ppt_h</p:attrName>
                                        </p:attrNameLst>
                                      </p:cBhvr>
                                      <p:tavLst>
                                        <p:tav tm="0">
                                          <p:val>
                                            <p:strVal val="#ppt_h"/>
                                          </p:val>
                                        </p:tav>
                                        <p:tav tm="100000">
                                          <p:val>
                                            <p:strVal val="#ppt_h"/>
                                          </p:val>
                                        </p:tav>
                                      </p:tavLst>
                                    </p:anim>
                                    <p:animEffect transition="in" filter="fade">
                                      <p:cBhvr>
                                        <p:cTn id="12"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0" y="228926"/>
            <a:ext cx="9144000" cy="582602"/>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1128969" y="320172"/>
            <a:ext cx="1980029" cy="400110"/>
          </a:xfrm>
          <a:prstGeom prst="rect">
            <a:avLst/>
          </a:prstGeom>
        </p:spPr>
        <p:txBody>
          <a:bodyPr wrap="none">
            <a:spAutoFit/>
          </a:bodyPr>
          <a:lstStyle/>
          <a:p>
            <a:r>
              <a:rPr lang="zh-CN" altLang="en-US" sz="2000" dirty="0">
                <a:solidFill>
                  <a:schemeClr val="bg1"/>
                </a:solidFill>
                <a:latin typeface="微软雅黑" pitchFamily="34" charset="-122"/>
                <a:ea typeface="微软雅黑" pitchFamily="34" charset="-122"/>
              </a:rPr>
              <a:t>需求获取及实现</a:t>
            </a:r>
            <a:endParaRPr lang="zh-CN" altLang="en-US" sz="2000" dirty="0">
              <a:solidFill>
                <a:schemeClr val="bg1"/>
              </a:solidFill>
              <a:latin typeface="微软雅黑" pitchFamily="34" charset="-122"/>
              <a:ea typeface="微软雅黑" pitchFamily="34" charset="-122"/>
            </a:endParaRPr>
          </a:p>
        </p:txBody>
      </p:sp>
      <p:sp>
        <p:nvSpPr>
          <p:cNvPr id="7" name="泪滴形 6"/>
          <p:cNvSpPr/>
          <p:nvPr/>
        </p:nvSpPr>
        <p:spPr>
          <a:xfrm>
            <a:off x="287524" y="267494"/>
            <a:ext cx="504056" cy="504056"/>
          </a:xfrm>
          <a:prstGeom prst="teardrop">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319324" y="280194"/>
            <a:ext cx="809645" cy="400110"/>
          </a:xfrm>
          <a:prstGeom prst="rect">
            <a:avLst/>
          </a:prstGeom>
        </p:spPr>
        <p:txBody>
          <a:bodyPr wrap="none">
            <a:spAutoFit/>
          </a:bodyPr>
          <a:lstStyle/>
          <a:p>
            <a:pPr lvl="0" algn="ctr" defTabSz="914400"/>
            <a:r>
              <a:rPr lang="en-US" altLang="zh-CN" sz="2000" b="1" dirty="0" smtClean="0">
                <a:solidFill>
                  <a:schemeClr val="bg1"/>
                </a:solidFill>
              </a:rPr>
              <a:t>Part 2</a:t>
            </a:r>
            <a:endParaRPr lang="zh-CN" altLang="en-US" sz="2000" b="1" dirty="0">
              <a:solidFill>
                <a:schemeClr val="bg1"/>
              </a:solidFill>
            </a:endParaRPr>
          </a:p>
        </p:txBody>
      </p:sp>
      <p:grpSp>
        <p:nvGrpSpPr>
          <p:cNvPr id="53" name="组合 15"/>
          <p:cNvGrpSpPr>
            <a:grpSpLocks/>
          </p:cNvGrpSpPr>
          <p:nvPr/>
        </p:nvGrpSpPr>
        <p:grpSpPr bwMode="auto">
          <a:xfrm flipH="1">
            <a:off x="7308304" y="95438"/>
            <a:ext cx="1850380" cy="835254"/>
            <a:chOff x="642910" y="357170"/>
            <a:chExt cx="1762153" cy="428643"/>
          </a:xfrm>
        </p:grpSpPr>
        <p:sp>
          <p:nvSpPr>
            <p:cNvPr id="54" name="任意多边形 53"/>
            <p:cNvSpPr/>
            <p:nvPr/>
          </p:nvSpPr>
          <p:spPr>
            <a:xfrm>
              <a:off x="2071683" y="714373"/>
              <a:ext cx="333380" cy="71440"/>
            </a:xfrm>
            <a:custGeom>
              <a:avLst/>
              <a:gdLst>
                <a:gd name="connsiteX0" fmla="*/ 0 w 333375"/>
                <a:gd name="connsiteY0" fmla="*/ 0 h 71438"/>
                <a:gd name="connsiteX1" fmla="*/ 0 w 333375"/>
                <a:gd name="connsiteY1" fmla="*/ 71438 h 71438"/>
                <a:gd name="connsiteX2" fmla="*/ 333375 w 333375"/>
                <a:gd name="connsiteY2" fmla="*/ 9525 h 71438"/>
                <a:gd name="connsiteX3" fmla="*/ 0 w 333375"/>
                <a:gd name="connsiteY3" fmla="*/ 0 h 71438"/>
              </a:gdLst>
              <a:ahLst/>
              <a:cxnLst>
                <a:cxn ang="0">
                  <a:pos x="connsiteX0" y="connsiteY0"/>
                </a:cxn>
                <a:cxn ang="0">
                  <a:pos x="connsiteX1" y="connsiteY1"/>
                </a:cxn>
                <a:cxn ang="0">
                  <a:pos x="connsiteX2" y="connsiteY2"/>
                </a:cxn>
                <a:cxn ang="0">
                  <a:pos x="connsiteX3" y="connsiteY3"/>
                </a:cxn>
              </a:cxnLst>
              <a:rect l="l" t="t" r="r" b="b"/>
              <a:pathLst>
                <a:path w="333375" h="71438">
                  <a:moveTo>
                    <a:pt x="0" y="0"/>
                  </a:moveTo>
                  <a:lnTo>
                    <a:pt x="0" y="71438"/>
                  </a:lnTo>
                  <a:lnTo>
                    <a:pt x="333375" y="9525"/>
                  </a:lnTo>
                  <a:lnTo>
                    <a:pt x="0" y="0"/>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p:cNvSpPr/>
            <p:nvPr/>
          </p:nvSpPr>
          <p:spPr>
            <a:xfrm>
              <a:off x="642910" y="357170"/>
              <a:ext cx="1428773" cy="428643"/>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任意多边形 55"/>
            <p:cNvSpPr/>
            <p:nvPr/>
          </p:nvSpPr>
          <p:spPr>
            <a:xfrm>
              <a:off x="2071683" y="357170"/>
              <a:ext cx="314330" cy="61916"/>
            </a:xfrm>
            <a:custGeom>
              <a:avLst/>
              <a:gdLst>
                <a:gd name="connsiteX0" fmla="*/ 0 w 314325"/>
                <a:gd name="connsiteY0" fmla="*/ 61912 h 61912"/>
                <a:gd name="connsiteX1" fmla="*/ 0 w 314325"/>
                <a:gd name="connsiteY1" fmla="*/ 0 h 61912"/>
                <a:gd name="connsiteX2" fmla="*/ 314325 w 314325"/>
                <a:gd name="connsiteY2" fmla="*/ 61912 h 61912"/>
                <a:gd name="connsiteX3" fmla="*/ 0 w 314325"/>
                <a:gd name="connsiteY3" fmla="*/ 61912 h 61912"/>
              </a:gdLst>
              <a:ahLst/>
              <a:cxnLst>
                <a:cxn ang="0">
                  <a:pos x="connsiteX0" y="connsiteY0"/>
                </a:cxn>
                <a:cxn ang="0">
                  <a:pos x="connsiteX1" y="connsiteY1"/>
                </a:cxn>
                <a:cxn ang="0">
                  <a:pos x="connsiteX2" y="connsiteY2"/>
                </a:cxn>
                <a:cxn ang="0">
                  <a:pos x="connsiteX3" y="connsiteY3"/>
                </a:cxn>
              </a:cxnLst>
              <a:rect l="l" t="t" r="r" b="b"/>
              <a:pathLst>
                <a:path w="314325" h="61912">
                  <a:moveTo>
                    <a:pt x="0" y="61912"/>
                  </a:moveTo>
                  <a:lnTo>
                    <a:pt x="0" y="0"/>
                  </a:lnTo>
                  <a:lnTo>
                    <a:pt x="314325" y="61912"/>
                  </a:lnTo>
                  <a:lnTo>
                    <a:pt x="0" y="61912"/>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 name="组合 5"/>
          <p:cNvGrpSpPr/>
          <p:nvPr/>
        </p:nvGrpSpPr>
        <p:grpSpPr>
          <a:xfrm>
            <a:off x="280744" y="1059582"/>
            <a:ext cx="2360588" cy="576064"/>
            <a:chOff x="1128969" y="3163443"/>
            <a:chExt cx="2360588" cy="576064"/>
          </a:xfrm>
        </p:grpSpPr>
        <p:sp>
          <p:nvSpPr>
            <p:cNvPr id="29" name="椭圆 28"/>
            <p:cNvSpPr/>
            <p:nvPr/>
          </p:nvSpPr>
          <p:spPr>
            <a:xfrm>
              <a:off x="1128969" y="3163443"/>
              <a:ext cx="576064" cy="576064"/>
            </a:xfrm>
            <a:prstGeom prst="ellipse">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latin typeface="Impact" pitchFamily="34" charset="0"/>
                </a:rPr>
                <a:t>1</a:t>
              </a:r>
              <a:r>
                <a:rPr lang="en-US" altLang="zh-CN" sz="1600" dirty="0" smtClean="0">
                  <a:latin typeface="Impact" pitchFamily="34" charset="0"/>
                </a:rPr>
                <a:t>0</a:t>
              </a:r>
              <a:endParaRPr lang="zh-CN" altLang="en-US" sz="1600" dirty="0">
                <a:latin typeface="Impact" pitchFamily="34" charset="0"/>
              </a:endParaRPr>
            </a:p>
          </p:txBody>
        </p:sp>
        <p:sp>
          <p:nvSpPr>
            <p:cNvPr id="33" name="TextBox 32"/>
            <p:cNvSpPr txBox="1"/>
            <p:nvPr/>
          </p:nvSpPr>
          <p:spPr>
            <a:xfrm>
              <a:off x="1682652" y="3297587"/>
              <a:ext cx="1806905" cy="369332"/>
            </a:xfrm>
            <a:prstGeom prst="rect">
              <a:avLst/>
            </a:prstGeom>
            <a:noFill/>
          </p:spPr>
          <p:txBody>
            <a:bodyPr wrap="none" rtlCol="0">
              <a:spAutoFit/>
            </a:bodyPr>
            <a:lstStyle/>
            <a:p>
              <a:r>
                <a:rPr lang="zh-CN" altLang="en-US" sz="1800" dirty="0" smtClean="0">
                  <a:solidFill>
                    <a:schemeClr val="bg1"/>
                  </a:solidFill>
                  <a:latin typeface="+mj-lt"/>
                  <a:ea typeface="FZLanTingHeiS-EL-GB"/>
                </a:rPr>
                <a:t>数据字典与</a:t>
              </a:r>
              <a:r>
                <a:rPr lang="en-US" altLang="zh-CN" sz="1800" dirty="0" smtClean="0">
                  <a:solidFill>
                    <a:schemeClr val="bg1"/>
                  </a:solidFill>
                  <a:latin typeface="+mj-lt"/>
                  <a:ea typeface="FZLanTingHeiS-EL-GB"/>
                </a:rPr>
                <a:t>ER</a:t>
              </a:r>
              <a:r>
                <a:rPr lang="zh-CN" altLang="en-US" sz="1800" dirty="0" smtClean="0">
                  <a:solidFill>
                    <a:schemeClr val="bg1"/>
                  </a:solidFill>
                  <a:latin typeface="+mj-lt"/>
                  <a:ea typeface="FZLanTingHeiS-EL-GB"/>
                </a:rPr>
                <a:t>图</a:t>
              </a:r>
              <a:endParaRPr lang="zh-CN" altLang="en-US" sz="1800" dirty="0">
                <a:solidFill>
                  <a:schemeClr val="bg1"/>
                </a:solidFill>
                <a:latin typeface="+mj-lt"/>
                <a:ea typeface="FZLanTingHeiS-EL-GB"/>
              </a:endParaRPr>
            </a:p>
          </p:txBody>
        </p:sp>
      </p:grpSp>
      <p:sp>
        <p:nvSpPr>
          <p:cNvPr id="59" name="TextBox 58"/>
          <p:cNvSpPr txBox="1"/>
          <p:nvPr/>
        </p:nvSpPr>
        <p:spPr>
          <a:xfrm>
            <a:off x="3416735" y="1131590"/>
            <a:ext cx="5688632" cy="830997"/>
          </a:xfrm>
          <a:prstGeom prst="rect">
            <a:avLst/>
          </a:prstGeom>
          <a:noFill/>
        </p:spPr>
        <p:txBody>
          <a:bodyPr wrap="square" rtlCol="0">
            <a:spAutoFit/>
          </a:bodyPr>
          <a:lstStyle/>
          <a:p>
            <a:pPr marL="0" lvl="1"/>
            <a:r>
              <a:rPr lang="zh-CN" altLang="en-US" sz="1600" b="1" dirty="0" smtClean="0">
                <a:solidFill>
                  <a:schemeClr val="bg1"/>
                </a:solidFill>
              </a:rPr>
              <a:t>数据字典采用表格对数据的数据项，数据存储，处理逻辑进行定义，在数据字典的基础上，我们完全依靠数据字典对</a:t>
            </a:r>
            <a:r>
              <a:rPr lang="en-US" altLang="zh-CN" sz="1600" b="1" dirty="0" smtClean="0">
                <a:solidFill>
                  <a:schemeClr val="bg1"/>
                </a:solidFill>
              </a:rPr>
              <a:t>ER</a:t>
            </a:r>
            <a:r>
              <a:rPr lang="zh-CN" altLang="en-US" sz="1600" b="1" dirty="0" smtClean="0">
                <a:solidFill>
                  <a:schemeClr val="bg1"/>
                </a:solidFill>
              </a:rPr>
              <a:t>图进行了定义</a:t>
            </a:r>
            <a:endParaRPr lang="zh-CN" altLang="zh-CN" sz="1600" b="1" dirty="0">
              <a:solidFill>
                <a:schemeClr val="bg1"/>
              </a:solidFill>
            </a:endParaRPr>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9324" y="1707654"/>
            <a:ext cx="3097411" cy="32954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 name="图片 16"/>
          <p:cNvPicPr/>
          <p:nvPr/>
        </p:nvPicPr>
        <p:blipFill>
          <a:blip r:embed="rId3"/>
          <a:stretch>
            <a:fillRect/>
          </a:stretch>
        </p:blipFill>
        <p:spPr>
          <a:xfrm>
            <a:off x="4566672" y="1869802"/>
            <a:ext cx="4184313" cy="3133328"/>
          </a:xfrm>
          <a:prstGeom prst="rect">
            <a:avLst/>
          </a:prstGeom>
        </p:spPr>
      </p:pic>
    </p:spTree>
    <p:extLst>
      <p:ext uri="{BB962C8B-B14F-4D97-AF65-F5344CB8AC3E}">
        <p14:creationId xmlns:p14="http://schemas.microsoft.com/office/powerpoint/2010/main" val="24025872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500"/>
                                        <p:tgtEl>
                                          <p:spTgt spid="59"/>
                                        </p:tgtEl>
                                      </p:cBhvr>
                                    </p:animEffect>
                                  </p:childTnLst>
                                </p:cTn>
                              </p:par>
                              <p:par>
                                <p:cTn id="8" presetID="50" presetClass="entr" presetSubtype="0" decel="100000" fill="hold" nodeType="withEffect">
                                  <p:stCondLst>
                                    <p:cond delay="200"/>
                                  </p:stCondLst>
                                  <p:childTnLst>
                                    <p:set>
                                      <p:cBhvr>
                                        <p:cTn id="9" dur="1" fill="hold">
                                          <p:stCondLst>
                                            <p:cond delay="0"/>
                                          </p:stCondLst>
                                        </p:cTn>
                                        <p:tgtEl>
                                          <p:spTgt spid="6"/>
                                        </p:tgtEl>
                                        <p:attrNameLst>
                                          <p:attrName>style.visibility</p:attrName>
                                        </p:attrNameLst>
                                      </p:cBhvr>
                                      <p:to>
                                        <p:strVal val="visible"/>
                                      </p:to>
                                    </p:set>
                                    <p:anim calcmode="lin" valueType="num">
                                      <p:cBhvr>
                                        <p:cTn id="10" dur="1000" fill="hold"/>
                                        <p:tgtEl>
                                          <p:spTgt spid="6"/>
                                        </p:tgtEl>
                                        <p:attrNameLst>
                                          <p:attrName>ppt_w</p:attrName>
                                        </p:attrNameLst>
                                      </p:cBhvr>
                                      <p:tavLst>
                                        <p:tav tm="0">
                                          <p:val>
                                            <p:strVal val="#ppt_w+.3"/>
                                          </p:val>
                                        </p:tav>
                                        <p:tav tm="100000">
                                          <p:val>
                                            <p:strVal val="#ppt_w"/>
                                          </p:val>
                                        </p:tav>
                                      </p:tavLst>
                                    </p:anim>
                                    <p:anim calcmode="lin" valueType="num">
                                      <p:cBhvr>
                                        <p:cTn id="11" dur="1000" fill="hold"/>
                                        <p:tgtEl>
                                          <p:spTgt spid="6"/>
                                        </p:tgtEl>
                                        <p:attrNameLst>
                                          <p:attrName>ppt_h</p:attrName>
                                        </p:attrNameLst>
                                      </p:cBhvr>
                                      <p:tavLst>
                                        <p:tav tm="0">
                                          <p:val>
                                            <p:strVal val="#ppt_h"/>
                                          </p:val>
                                        </p:tav>
                                        <p:tav tm="100000">
                                          <p:val>
                                            <p:strVal val="#ppt_h"/>
                                          </p:val>
                                        </p:tav>
                                      </p:tavLst>
                                    </p:anim>
                                    <p:animEffect transition="in" filter="fade">
                                      <p:cBhvr>
                                        <p:cTn id="12" dur="10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0" y="228926"/>
            <a:ext cx="9144000" cy="582602"/>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1128969" y="320172"/>
            <a:ext cx="1980029" cy="400110"/>
          </a:xfrm>
          <a:prstGeom prst="rect">
            <a:avLst/>
          </a:prstGeom>
        </p:spPr>
        <p:txBody>
          <a:bodyPr wrap="none">
            <a:spAutoFit/>
          </a:bodyPr>
          <a:lstStyle/>
          <a:p>
            <a:r>
              <a:rPr lang="zh-CN" altLang="en-US" sz="2000" dirty="0">
                <a:solidFill>
                  <a:schemeClr val="bg1"/>
                </a:solidFill>
                <a:latin typeface="微软雅黑" pitchFamily="34" charset="-122"/>
                <a:ea typeface="微软雅黑" pitchFamily="34" charset="-122"/>
              </a:rPr>
              <a:t>需求获取及实现</a:t>
            </a:r>
            <a:endParaRPr lang="zh-CN" altLang="en-US" sz="2000" dirty="0">
              <a:solidFill>
                <a:schemeClr val="bg1"/>
              </a:solidFill>
              <a:latin typeface="微软雅黑" pitchFamily="34" charset="-122"/>
              <a:ea typeface="微软雅黑" pitchFamily="34" charset="-122"/>
            </a:endParaRPr>
          </a:p>
        </p:txBody>
      </p:sp>
      <p:sp>
        <p:nvSpPr>
          <p:cNvPr id="7" name="泪滴形 6"/>
          <p:cNvSpPr/>
          <p:nvPr/>
        </p:nvSpPr>
        <p:spPr>
          <a:xfrm>
            <a:off x="287524" y="267494"/>
            <a:ext cx="504056" cy="504056"/>
          </a:xfrm>
          <a:prstGeom prst="teardrop">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319324" y="280194"/>
            <a:ext cx="809645" cy="400110"/>
          </a:xfrm>
          <a:prstGeom prst="rect">
            <a:avLst/>
          </a:prstGeom>
        </p:spPr>
        <p:txBody>
          <a:bodyPr wrap="none">
            <a:spAutoFit/>
          </a:bodyPr>
          <a:lstStyle/>
          <a:p>
            <a:pPr lvl="0" algn="ctr" defTabSz="914400"/>
            <a:r>
              <a:rPr lang="en-US" altLang="zh-CN" sz="2000" b="1" dirty="0" smtClean="0">
                <a:solidFill>
                  <a:schemeClr val="bg1"/>
                </a:solidFill>
              </a:rPr>
              <a:t>Part </a:t>
            </a:r>
            <a:r>
              <a:rPr lang="en-US" altLang="zh-CN" sz="2000" b="1" dirty="0">
                <a:solidFill>
                  <a:schemeClr val="bg1"/>
                </a:solidFill>
              </a:rPr>
              <a:t>2</a:t>
            </a:r>
            <a:endParaRPr lang="zh-CN" altLang="en-US" sz="2000" b="1" dirty="0">
              <a:solidFill>
                <a:schemeClr val="bg1"/>
              </a:solidFill>
            </a:endParaRPr>
          </a:p>
        </p:txBody>
      </p:sp>
      <p:grpSp>
        <p:nvGrpSpPr>
          <p:cNvPr id="53" name="组合 15"/>
          <p:cNvGrpSpPr>
            <a:grpSpLocks/>
          </p:cNvGrpSpPr>
          <p:nvPr/>
        </p:nvGrpSpPr>
        <p:grpSpPr bwMode="auto">
          <a:xfrm flipH="1">
            <a:off x="7308304" y="95438"/>
            <a:ext cx="1850380" cy="835254"/>
            <a:chOff x="642910" y="357170"/>
            <a:chExt cx="1762153" cy="428643"/>
          </a:xfrm>
        </p:grpSpPr>
        <p:sp>
          <p:nvSpPr>
            <p:cNvPr id="54" name="任意多边形 53"/>
            <p:cNvSpPr/>
            <p:nvPr/>
          </p:nvSpPr>
          <p:spPr>
            <a:xfrm>
              <a:off x="2071683" y="714373"/>
              <a:ext cx="333380" cy="71440"/>
            </a:xfrm>
            <a:custGeom>
              <a:avLst/>
              <a:gdLst>
                <a:gd name="connsiteX0" fmla="*/ 0 w 333375"/>
                <a:gd name="connsiteY0" fmla="*/ 0 h 71438"/>
                <a:gd name="connsiteX1" fmla="*/ 0 w 333375"/>
                <a:gd name="connsiteY1" fmla="*/ 71438 h 71438"/>
                <a:gd name="connsiteX2" fmla="*/ 333375 w 333375"/>
                <a:gd name="connsiteY2" fmla="*/ 9525 h 71438"/>
                <a:gd name="connsiteX3" fmla="*/ 0 w 333375"/>
                <a:gd name="connsiteY3" fmla="*/ 0 h 71438"/>
              </a:gdLst>
              <a:ahLst/>
              <a:cxnLst>
                <a:cxn ang="0">
                  <a:pos x="connsiteX0" y="connsiteY0"/>
                </a:cxn>
                <a:cxn ang="0">
                  <a:pos x="connsiteX1" y="connsiteY1"/>
                </a:cxn>
                <a:cxn ang="0">
                  <a:pos x="connsiteX2" y="connsiteY2"/>
                </a:cxn>
                <a:cxn ang="0">
                  <a:pos x="connsiteX3" y="connsiteY3"/>
                </a:cxn>
              </a:cxnLst>
              <a:rect l="l" t="t" r="r" b="b"/>
              <a:pathLst>
                <a:path w="333375" h="71438">
                  <a:moveTo>
                    <a:pt x="0" y="0"/>
                  </a:moveTo>
                  <a:lnTo>
                    <a:pt x="0" y="71438"/>
                  </a:lnTo>
                  <a:lnTo>
                    <a:pt x="333375" y="9525"/>
                  </a:lnTo>
                  <a:lnTo>
                    <a:pt x="0" y="0"/>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p:cNvSpPr/>
            <p:nvPr/>
          </p:nvSpPr>
          <p:spPr>
            <a:xfrm>
              <a:off x="642910" y="357170"/>
              <a:ext cx="1428773" cy="428643"/>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任意多边形 55"/>
            <p:cNvSpPr/>
            <p:nvPr/>
          </p:nvSpPr>
          <p:spPr>
            <a:xfrm>
              <a:off x="2071683" y="357170"/>
              <a:ext cx="314330" cy="61916"/>
            </a:xfrm>
            <a:custGeom>
              <a:avLst/>
              <a:gdLst>
                <a:gd name="connsiteX0" fmla="*/ 0 w 314325"/>
                <a:gd name="connsiteY0" fmla="*/ 61912 h 61912"/>
                <a:gd name="connsiteX1" fmla="*/ 0 w 314325"/>
                <a:gd name="connsiteY1" fmla="*/ 0 h 61912"/>
                <a:gd name="connsiteX2" fmla="*/ 314325 w 314325"/>
                <a:gd name="connsiteY2" fmla="*/ 61912 h 61912"/>
                <a:gd name="connsiteX3" fmla="*/ 0 w 314325"/>
                <a:gd name="connsiteY3" fmla="*/ 61912 h 61912"/>
              </a:gdLst>
              <a:ahLst/>
              <a:cxnLst>
                <a:cxn ang="0">
                  <a:pos x="connsiteX0" y="connsiteY0"/>
                </a:cxn>
                <a:cxn ang="0">
                  <a:pos x="connsiteX1" y="connsiteY1"/>
                </a:cxn>
                <a:cxn ang="0">
                  <a:pos x="connsiteX2" y="connsiteY2"/>
                </a:cxn>
                <a:cxn ang="0">
                  <a:pos x="connsiteX3" y="connsiteY3"/>
                </a:cxn>
              </a:cxnLst>
              <a:rect l="l" t="t" r="r" b="b"/>
              <a:pathLst>
                <a:path w="314325" h="61912">
                  <a:moveTo>
                    <a:pt x="0" y="61912"/>
                  </a:moveTo>
                  <a:lnTo>
                    <a:pt x="0" y="0"/>
                  </a:lnTo>
                  <a:lnTo>
                    <a:pt x="314325" y="61912"/>
                  </a:lnTo>
                  <a:lnTo>
                    <a:pt x="0" y="61912"/>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 name="组合 5"/>
          <p:cNvGrpSpPr/>
          <p:nvPr/>
        </p:nvGrpSpPr>
        <p:grpSpPr>
          <a:xfrm>
            <a:off x="280744" y="1059582"/>
            <a:ext cx="1661679" cy="576064"/>
            <a:chOff x="1128969" y="3163443"/>
            <a:chExt cx="1661679" cy="576064"/>
          </a:xfrm>
        </p:grpSpPr>
        <p:sp>
          <p:nvSpPr>
            <p:cNvPr id="29" name="椭圆 28"/>
            <p:cNvSpPr/>
            <p:nvPr/>
          </p:nvSpPr>
          <p:spPr>
            <a:xfrm>
              <a:off x="1128969" y="3163443"/>
              <a:ext cx="576064" cy="576064"/>
            </a:xfrm>
            <a:prstGeom prst="ellipse">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latin typeface="Impact" pitchFamily="34" charset="0"/>
                </a:rPr>
                <a:t>11</a:t>
              </a:r>
              <a:endParaRPr lang="zh-CN" altLang="en-US" sz="1600" dirty="0">
                <a:latin typeface="Impact" pitchFamily="34" charset="0"/>
              </a:endParaRPr>
            </a:p>
          </p:txBody>
        </p:sp>
        <p:sp>
          <p:nvSpPr>
            <p:cNvPr id="33" name="TextBox 32"/>
            <p:cNvSpPr txBox="1"/>
            <p:nvPr/>
          </p:nvSpPr>
          <p:spPr>
            <a:xfrm>
              <a:off x="1682652" y="3297587"/>
              <a:ext cx="1107996" cy="369332"/>
            </a:xfrm>
            <a:prstGeom prst="rect">
              <a:avLst/>
            </a:prstGeom>
            <a:noFill/>
          </p:spPr>
          <p:txBody>
            <a:bodyPr wrap="none" rtlCol="0">
              <a:spAutoFit/>
            </a:bodyPr>
            <a:lstStyle/>
            <a:p>
              <a:r>
                <a:rPr lang="zh-CN" altLang="en-US" sz="1800" dirty="0" smtClean="0">
                  <a:solidFill>
                    <a:schemeClr val="bg1"/>
                  </a:solidFill>
                  <a:latin typeface="+mj-lt"/>
                  <a:ea typeface="FZLanTingHeiS-EL-GB"/>
                </a:rPr>
                <a:t>运行环境</a:t>
              </a:r>
              <a:endParaRPr lang="zh-CN" altLang="en-US" sz="1800" dirty="0">
                <a:solidFill>
                  <a:schemeClr val="bg1"/>
                </a:solidFill>
                <a:latin typeface="+mj-lt"/>
                <a:ea typeface="FZLanTingHeiS-EL-GB"/>
              </a:endParaRPr>
            </a:p>
          </p:txBody>
        </p:sp>
      </p:grpSp>
      <p:sp>
        <p:nvSpPr>
          <p:cNvPr id="59" name="TextBox 58"/>
          <p:cNvSpPr txBox="1"/>
          <p:nvPr/>
        </p:nvSpPr>
        <p:spPr>
          <a:xfrm>
            <a:off x="2254812" y="923474"/>
            <a:ext cx="5688632" cy="4524315"/>
          </a:xfrm>
          <a:prstGeom prst="rect">
            <a:avLst/>
          </a:prstGeom>
          <a:noFill/>
        </p:spPr>
        <p:txBody>
          <a:bodyPr wrap="square" rtlCol="0">
            <a:spAutoFit/>
          </a:bodyPr>
          <a:lstStyle/>
          <a:p>
            <a:r>
              <a:rPr lang="zh-CN" altLang="zh-CN" sz="1600" b="1" dirty="0">
                <a:solidFill>
                  <a:schemeClr val="bg1"/>
                </a:solidFill>
              </a:rPr>
              <a:t>硬件环境：</a:t>
            </a:r>
          </a:p>
          <a:p>
            <a:r>
              <a:rPr lang="en-US" altLang="zh-CN" sz="1600" b="1" dirty="0">
                <a:solidFill>
                  <a:schemeClr val="bg1"/>
                </a:solidFill>
              </a:rPr>
              <a:t>	 </a:t>
            </a:r>
            <a:r>
              <a:rPr lang="zh-CN" altLang="zh-CN" sz="1600" b="1" dirty="0">
                <a:solidFill>
                  <a:schemeClr val="bg1"/>
                </a:solidFill>
              </a:rPr>
              <a:t>本网站要求提供对外服务的能力</a:t>
            </a:r>
            <a:r>
              <a:rPr lang="en-US" altLang="zh-CN" sz="1600" b="1" dirty="0">
                <a:solidFill>
                  <a:schemeClr val="bg1"/>
                </a:solidFill>
              </a:rPr>
              <a:t>,</a:t>
            </a:r>
            <a:r>
              <a:rPr lang="zh-CN" altLang="zh-CN" sz="1600" b="1" dirty="0">
                <a:solidFill>
                  <a:schemeClr val="bg1"/>
                </a:solidFill>
              </a:rPr>
              <a:t>保证至少</a:t>
            </a:r>
            <a:r>
              <a:rPr lang="en-US" altLang="zh-CN" sz="1600" b="1" dirty="0">
                <a:solidFill>
                  <a:schemeClr val="bg1"/>
                </a:solidFill>
              </a:rPr>
              <a:t>200</a:t>
            </a:r>
            <a:r>
              <a:rPr lang="zh-CN" altLang="zh-CN" sz="1600" b="1" dirty="0">
                <a:solidFill>
                  <a:schemeClr val="bg1"/>
                </a:solidFill>
              </a:rPr>
              <a:t>名同学上课辅助服务的要求</a:t>
            </a:r>
            <a:r>
              <a:rPr lang="en-US" altLang="zh-CN" sz="1600" b="1" dirty="0">
                <a:solidFill>
                  <a:schemeClr val="bg1"/>
                </a:solidFill>
              </a:rPr>
              <a:t>.</a:t>
            </a:r>
            <a:r>
              <a:rPr lang="zh-CN" altLang="zh-CN" sz="1600" b="1" dirty="0">
                <a:solidFill>
                  <a:schemeClr val="bg1"/>
                </a:solidFill>
              </a:rPr>
              <a:t>网页相应时间小于</a:t>
            </a:r>
            <a:r>
              <a:rPr lang="en-US" altLang="zh-CN" sz="1600" b="1" dirty="0">
                <a:solidFill>
                  <a:schemeClr val="bg1"/>
                </a:solidFill>
              </a:rPr>
              <a:t>1</a:t>
            </a:r>
            <a:r>
              <a:rPr lang="zh-CN" altLang="zh-CN" sz="1600" b="1" dirty="0">
                <a:solidFill>
                  <a:schemeClr val="bg1"/>
                </a:solidFill>
              </a:rPr>
              <a:t>秒，包括数据存储能力</a:t>
            </a:r>
            <a:r>
              <a:rPr lang="en-US" altLang="zh-CN" sz="1600" b="1" dirty="0">
                <a:solidFill>
                  <a:schemeClr val="bg1"/>
                </a:solidFill>
              </a:rPr>
              <a:t>,</a:t>
            </a:r>
            <a:r>
              <a:rPr lang="zh-CN" altLang="zh-CN" sz="1600" b="1" dirty="0">
                <a:solidFill>
                  <a:schemeClr val="bg1"/>
                </a:solidFill>
              </a:rPr>
              <a:t>网络服务吞吐能力</a:t>
            </a:r>
            <a:r>
              <a:rPr lang="en-US" altLang="zh-CN" sz="1600" b="1" dirty="0">
                <a:solidFill>
                  <a:schemeClr val="bg1"/>
                </a:solidFill>
              </a:rPr>
              <a:t>,</a:t>
            </a:r>
            <a:r>
              <a:rPr lang="zh-CN" altLang="zh-CN" sz="1600" b="1" dirty="0">
                <a:solidFill>
                  <a:schemeClr val="bg1"/>
                </a:solidFill>
              </a:rPr>
              <a:t>数据安全特性等</a:t>
            </a:r>
            <a:r>
              <a:rPr lang="en-US" altLang="zh-CN" sz="1600" b="1" dirty="0">
                <a:solidFill>
                  <a:schemeClr val="bg1"/>
                </a:solidFill>
              </a:rPr>
              <a:t>.</a:t>
            </a:r>
            <a:endParaRPr lang="zh-CN" altLang="zh-CN" sz="1600" b="1" dirty="0">
              <a:solidFill>
                <a:schemeClr val="bg1"/>
              </a:solidFill>
            </a:endParaRPr>
          </a:p>
          <a:p>
            <a:r>
              <a:rPr lang="zh-CN" altLang="zh-CN" sz="1600" b="1" dirty="0">
                <a:solidFill>
                  <a:schemeClr val="bg1"/>
                </a:solidFill>
              </a:rPr>
              <a:t>服务器选用</a:t>
            </a:r>
            <a:r>
              <a:rPr lang="en-US" altLang="zh-CN" sz="1600" b="1" dirty="0">
                <a:solidFill>
                  <a:schemeClr val="bg1"/>
                </a:solidFill>
              </a:rPr>
              <a:t>2</a:t>
            </a:r>
            <a:r>
              <a:rPr lang="zh-CN" altLang="zh-CN" sz="1600" b="1" dirty="0">
                <a:solidFill>
                  <a:schemeClr val="bg1"/>
                </a:solidFill>
              </a:rPr>
              <a:t>个</a:t>
            </a:r>
            <a:r>
              <a:rPr lang="en-US" altLang="zh-CN" sz="1600" b="1" dirty="0">
                <a:solidFill>
                  <a:schemeClr val="bg1"/>
                </a:solidFill>
              </a:rPr>
              <a:t>CPU</a:t>
            </a:r>
            <a:r>
              <a:rPr lang="zh-CN" altLang="zh-CN" sz="1600" b="1" dirty="0">
                <a:solidFill>
                  <a:schemeClr val="bg1"/>
                </a:solidFill>
              </a:rPr>
              <a:t>，</a:t>
            </a:r>
            <a:r>
              <a:rPr lang="en-US" altLang="zh-CN" sz="1600" b="1" dirty="0">
                <a:solidFill>
                  <a:schemeClr val="bg1"/>
                </a:solidFill>
              </a:rPr>
              <a:t>16</a:t>
            </a:r>
            <a:r>
              <a:rPr lang="zh-CN" altLang="zh-CN" sz="1600" b="1" dirty="0">
                <a:solidFill>
                  <a:schemeClr val="bg1"/>
                </a:solidFill>
              </a:rPr>
              <a:t>核，内存</a:t>
            </a:r>
            <a:r>
              <a:rPr lang="en-US" altLang="zh-CN" sz="1600" b="1" dirty="0">
                <a:solidFill>
                  <a:schemeClr val="bg1"/>
                </a:solidFill>
              </a:rPr>
              <a:t>6G</a:t>
            </a:r>
            <a:r>
              <a:rPr lang="zh-CN" altLang="zh-CN" sz="1600" b="1" dirty="0">
                <a:solidFill>
                  <a:schemeClr val="bg1"/>
                </a:solidFill>
              </a:rPr>
              <a:t>，硬盘</a:t>
            </a:r>
            <a:r>
              <a:rPr lang="en-US" altLang="zh-CN" sz="1600" b="1" dirty="0">
                <a:solidFill>
                  <a:schemeClr val="bg1"/>
                </a:solidFill>
              </a:rPr>
              <a:t>1T</a:t>
            </a:r>
            <a:r>
              <a:rPr lang="zh-CN" altLang="zh-CN" sz="1600" b="1" dirty="0">
                <a:solidFill>
                  <a:schemeClr val="bg1"/>
                </a:solidFill>
              </a:rPr>
              <a:t>（杨枨老师提供）</a:t>
            </a:r>
            <a:r>
              <a:rPr lang="en-US" altLang="zh-CN" sz="1600" b="1" dirty="0">
                <a:solidFill>
                  <a:schemeClr val="bg1"/>
                </a:solidFill>
              </a:rPr>
              <a:t>, </a:t>
            </a:r>
            <a:r>
              <a:rPr lang="zh-CN" altLang="zh-CN" sz="1600" b="1" dirty="0">
                <a:solidFill>
                  <a:schemeClr val="bg1"/>
                </a:solidFill>
              </a:rPr>
              <a:t>拥有浏览器能够访问网页的操作系统即可，部署在校园网内。</a:t>
            </a:r>
          </a:p>
          <a:p>
            <a:r>
              <a:rPr lang="en-US" altLang="zh-CN" sz="1600" b="1" dirty="0">
                <a:solidFill>
                  <a:schemeClr val="bg1"/>
                </a:solidFill>
              </a:rPr>
              <a:t> </a:t>
            </a:r>
            <a:r>
              <a:rPr lang="zh-CN" altLang="zh-CN" sz="1600" b="1" dirty="0" smtClean="0">
                <a:solidFill>
                  <a:schemeClr val="bg1"/>
                </a:solidFill>
              </a:rPr>
              <a:t>软件环境</a:t>
            </a:r>
            <a:r>
              <a:rPr lang="zh-CN" altLang="zh-CN" sz="1600" b="1" dirty="0">
                <a:solidFill>
                  <a:schemeClr val="bg1"/>
                </a:solidFill>
              </a:rPr>
              <a:t>：</a:t>
            </a:r>
          </a:p>
          <a:p>
            <a:r>
              <a:rPr lang="zh-CN" altLang="zh-CN" sz="1600" b="1" dirty="0">
                <a:solidFill>
                  <a:schemeClr val="bg1"/>
                </a:solidFill>
              </a:rPr>
              <a:t>网络操作系统有</a:t>
            </a:r>
            <a:r>
              <a:rPr lang="en-US" altLang="zh-CN" sz="1600" b="1" dirty="0">
                <a:solidFill>
                  <a:schemeClr val="bg1"/>
                </a:solidFill>
              </a:rPr>
              <a:t>Windows 2003 Server</a:t>
            </a:r>
            <a:r>
              <a:rPr lang="zh-CN" altLang="zh-CN" sz="1600" b="1" dirty="0">
                <a:solidFill>
                  <a:schemeClr val="bg1"/>
                </a:solidFill>
              </a:rPr>
              <a:t>、</a:t>
            </a:r>
            <a:r>
              <a:rPr lang="en-US" altLang="zh-CN" sz="1600" b="1" dirty="0">
                <a:solidFill>
                  <a:schemeClr val="bg1"/>
                </a:solidFill>
              </a:rPr>
              <a:t>Windows 2008 Server</a:t>
            </a:r>
            <a:r>
              <a:rPr lang="zh-CN" altLang="zh-CN" sz="1600" b="1" dirty="0">
                <a:solidFill>
                  <a:schemeClr val="bg1"/>
                </a:solidFill>
              </a:rPr>
              <a:t>、</a:t>
            </a:r>
            <a:r>
              <a:rPr lang="en-US" altLang="zh-CN" sz="1600" b="1" dirty="0">
                <a:solidFill>
                  <a:schemeClr val="bg1"/>
                </a:solidFill>
              </a:rPr>
              <a:t>Linux windows8</a:t>
            </a:r>
            <a:r>
              <a:rPr lang="zh-CN" altLang="zh-CN" sz="1600" b="1" dirty="0">
                <a:solidFill>
                  <a:schemeClr val="bg1"/>
                </a:solidFill>
              </a:rPr>
              <a:t>，</a:t>
            </a:r>
            <a:r>
              <a:rPr lang="en-US" altLang="zh-CN" sz="1600" b="1" dirty="0">
                <a:solidFill>
                  <a:schemeClr val="bg1"/>
                </a:solidFill>
              </a:rPr>
              <a:t>windows 10</a:t>
            </a:r>
            <a:endParaRPr lang="zh-CN" altLang="zh-CN" sz="1600" b="1" dirty="0">
              <a:solidFill>
                <a:schemeClr val="bg1"/>
              </a:solidFill>
            </a:endParaRPr>
          </a:p>
          <a:p>
            <a:r>
              <a:rPr lang="en-US" altLang="zh-CN" sz="1600" b="1" dirty="0">
                <a:solidFill>
                  <a:schemeClr val="bg1"/>
                </a:solidFill>
              </a:rPr>
              <a:t>Web</a:t>
            </a:r>
            <a:r>
              <a:rPr lang="zh-CN" altLang="zh-CN" sz="1600" b="1" dirty="0">
                <a:solidFill>
                  <a:schemeClr val="bg1"/>
                </a:solidFill>
              </a:rPr>
              <a:t>服务器软件有</a:t>
            </a:r>
            <a:r>
              <a:rPr lang="en-US" altLang="zh-CN" sz="1600" b="1" dirty="0">
                <a:solidFill>
                  <a:schemeClr val="bg1"/>
                </a:solidFill>
              </a:rPr>
              <a:t>Resin</a:t>
            </a:r>
            <a:r>
              <a:rPr lang="zh-CN" altLang="zh-CN" sz="1600" b="1" dirty="0">
                <a:solidFill>
                  <a:schemeClr val="bg1"/>
                </a:solidFill>
              </a:rPr>
              <a:t>、</a:t>
            </a:r>
            <a:r>
              <a:rPr lang="en-US" altLang="zh-CN" sz="1600" b="1" dirty="0">
                <a:solidFill>
                  <a:schemeClr val="bg1"/>
                </a:solidFill>
              </a:rPr>
              <a:t>Apache</a:t>
            </a:r>
            <a:r>
              <a:rPr lang="zh-CN" altLang="zh-CN" sz="1600" b="1" dirty="0">
                <a:solidFill>
                  <a:schemeClr val="bg1"/>
                </a:solidFill>
              </a:rPr>
              <a:t>、</a:t>
            </a:r>
            <a:r>
              <a:rPr lang="en-US" altLang="zh-CN" sz="1600" b="1" dirty="0">
                <a:solidFill>
                  <a:schemeClr val="bg1"/>
                </a:solidFill>
              </a:rPr>
              <a:t>Zeus</a:t>
            </a:r>
            <a:r>
              <a:rPr lang="zh-CN" altLang="zh-CN" sz="1600" b="1" dirty="0">
                <a:solidFill>
                  <a:schemeClr val="bg1"/>
                </a:solidFill>
              </a:rPr>
              <a:t>、</a:t>
            </a:r>
            <a:r>
              <a:rPr lang="en-US" altLang="zh-CN" sz="1600" b="1" dirty="0">
                <a:solidFill>
                  <a:schemeClr val="bg1"/>
                </a:solidFill>
              </a:rPr>
              <a:t>Tomcat</a:t>
            </a:r>
            <a:r>
              <a:rPr lang="zh-CN" altLang="zh-CN" sz="1600" b="1" dirty="0">
                <a:solidFill>
                  <a:schemeClr val="bg1"/>
                </a:solidFill>
              </a:rPr>
              <a:t>、</a:t>
            </a:r>
            <a:r>
              <a:rPr lang="en-US" altLang="zh-CN" sz="1600" b="1" dirty="0">
                <a:solidFill>
                  <a:schemeClr val="bg1"/>
                </a:solidFill>
              </a:rPr>
              <a:t>Application Server</a:t>
            </a:r>
            <a:endParaRPr lang="zh-CN" altLang="zh-CN" sz="1600" b="1" dirty="0">
              <a:solidFill>
                <a:schemeClr val="bg1"/>
              </a:solidFill>
            </a:endParaRPr>
          </a:p>
          <a:p>
            <a:r>
              <a:rPr lang="zh-CN" altLang="zh-CN" sz="1600" b="1" dirty="0">
                <a:solidFill>
                  <a:schemeClr val="bg1"/>
                </a:solidFill>
              </a:rPr>
              <a:t>常用的数据库系统有</a:t>
            </a:r>
            <a:r>
              <a:rPr lang="en-US" altLang="zh-CN" sz="1600" b="1" dirty="0">
                <a:solidFill>
                  <a:schemeClr val="bg1"/>
                </a:solidFill>
              </a:rPr>
              <a:t>Oracle</a:t>
            </a:r>
            <a:r>
              <a:rPr lang="zh-CN" altLang="zh-CN" sz="1600" b="1" dirty="0">
                <a:solidFill>
                  <a:schemeClr val="bg1"/>
                </a:solidFill>
              </a:rPr>
              <a:t>、</a:t>
            </a:r>
            <a:r>
              <a:rPr lang="en-US" altLang="zh-CN" sz="1600" b="1" dirty="0">
                <a:solidFill>
                  <a:schemeClr val="bg1"/>
                </a:solidFill>
              </a:rPr>
              <a:t>MySQL</a:t>
            </a:r>
            <a:r>
              <a:rPr lang="zh-CN" altLang="zh-CN" sz="1600" b="1" dirty="0">
                <a:solidFill>
                  <a:schemeClr val="bg1"/>
                </a:solidFill>
              </a:rPr>
              <a:t>、</a:t>
            </a:r>
            <a:r>
              <a:rPr lang="en-US" altLang="zh-CN" sz="1600" b="1" dirty="0">
                <a:solidFill>
                  <a:schemeClr val="bg1"/>
                </a:solidFill>
              </a:rPr>
              <a:t>DB2</a:t>
            </a:r>
            <a:r>
              <a:rPr lang="zh-CN" altLang="zh-CN" sz="1600" b="1" dirty="0">
                <a:solidFill>
                  <a:schemeClr val="bg1"/>
                </a:solidFill>
              </a:rPr>
              <a:t>、</a:t>
            </a:r>
            <a:r>
              <a:rPr lang="en-US" altLang="zh-CN" sz="1600" b="1" dirty="0">
                <a:solidFill>
                  <a:schemeClr val="bg1"/>
                </a:solidFill>
              </a:rPr>
              <a:t>MS</a:t>
            </a:r>
            <a:r>
              <a:rPr lang="zh-CN" altLang="zh-CN" sz="1600" b="1" dirty="0">
                <a:solidFill>
                  <a:schemeClr val="bg1"/>
                </a:solidFill>
              </a:rPr>
              <a:t>、</a:t>
            </a:r>
            <a:r>
              <a:rPr lang="en-US" altLang="zh-CN" sz="1600" b="1" dirty="0">
                <a:solidFill>
                  <a:schemeClr val="bg1"/>
                </a:solidFill>
              </a:rPr>
              <a:t>SQL Server</a:t>
            </a:r>
            <a:r>
              <a:rPr lang="zh-CN" altLang="zh-CN" sz="1600" b="1" dirty="0">
                <a:solidFill>
                  <a:schemeClr val="bg1"/>
                </a:solidFill>
              </a:rPr>
              <a:t>等。</a:t>
            </a:r>
          </a:p>
          <a:p>
            <a:r>
              <a:rPr lang="en-US" altLang="zh-CN" sz="1600" b="1" dirty="0">
                <a:solidFill>
                  <a:schemeClr val="bg1"/>
                </a:solidFill>
              </a:rPr>
              <a:t> </a:t>
            </a:r>
            <a:endParaRPr lang="zh-CN" altLang="zh-CN" sz="1600" b="1" dirty="0">
              <a:solidFill>
                <a:schemeClr val="bg1"/>
              </a:solidFill>
            </a:endParaRPr>
          </a:p>
          <a:p>
            <a:r>
              <a:rPr lang="zh-CN" altLang="zh-CN" sz="1600" b="1" dirty="0">
                <a:solidFill>
                  <a:schemeClr val="bg1"/>
                </a:solidFill>
              </a:rPr>
              <a:t>网络环境：部署在校园网中</a:t>
            </a:r>
          </a:p>
          <a:p>
            <a:endParaRPr lang="zh-CN" altLang="zh-CN" sz="1600" b="1" dirty="0">
              <a:solidFill>
                <a:schemeClr val="bg1"/>
              </a:solidFill>
            </a:endParaRPr>
          </a:p>
          <a:p>
            <a:r>
              <a:rPr lang="en-US" altLang="zh-CN" sz="1600" b="1" dirty="0">
                <a:solidFill>
                  <a:schemeClr val="bg1"/>
                </a:solidFill>
              </a:rPr>
              <a:t>	</a:t>
            </a:r>
            <a:endParaRPr lang="zh-CN" altLang="zh-CN" sz="1600" b="1" dirty="0">
              <a:solidFill>
                <a:schemeClr val="bg1"/>
              </a:solidFill>
            </a:endParaRPr>
          </a:p>
        </p:txBody>
      </p:sp>
    </p:spTree>
    <p:extLst>
      <p:ext uri="{BB962C8B-B14F-4D97-AF65-F5344CB8AC3E}">
        <p14:creationId xmlns:p14="http://schemas.microsoft.com/office/powerpoint/2010/main" val="4085260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500"/>
                                        <p:tgtEl>
                                          <p:spTgt spid="59"/>
                                        </p:tgtEl>
                                      </p:cBhvr>
                                    </p:animEffect>
                                  </p:childTnLst>
                                </p:cTn>
                              </p:par>
                              <p:par>
                                <p:cTn id="8" presetID="50" presetClass="entr" presetSubtype="0" decel="100000" fill="hold" nodeType="withEffect">
                                  <p:stCondLst>
                                    <p:cond delay="200"/>
                                  </p:stCondLst>
                                  <p:childTnLst>
                                    <p:set>
                                      <p:cBhvr>
                                        <p:cTn id="9" dur="1" fill="hold">
                                          <p:stCondLst>
                                            <p:cond delay="0"/>
                                          </p:stCondLst>
                                        </p:cTn>
                                        <p:tgtEl>
                                          <p:spTgt spid="6"/>
                                        </p:tgtEl>
                                        <p:attrNameLst>
                                          <p:attrName>style.visibility</p:attrName>
                                        </p:attrNameLst>
                                      </p:cBhvr>
                                      <p:to>
                                        <p:strVal val="visible"/>
                                      </p:to>
                                    </p:set>
                                    <p:anim calcmode="lin" valueType="num">
                                      <p:cBhvr>
                                        <p:cTn id="10" dur="1000" fill="hold"/>
                                        <p:tgtEl>
                                          <p:spTgt spid="6"/>
                                        </p:tgtEl>
                                        <p:attrNameLst>
                                          <p:attrName>ppt_w</p:attrName>
                                        </p:attrNameLst>
                                      </p:cBhvr>
                                      <p:tavLst>
                                        <p:tav tm="0">
                                          <p:val>
                                            <p:strVal val="#ppt_w+.3"/>
                                          </p:val>
                                        </p:tav>
                                        <p:tav tm="100000">
                                          <p:val>
                                            <p:strVal val="#ppt_w"/>
                                          </p:val>
                                        </p:tav>
                                      </p:tavLst>
                                    </p:anim>
                                    <p:anim calcmode="lin" valueType="num">
                                      <p:cBhvr>
                                        <p:cTn id="11" dur="1000" fill="hold"/>
                                        <p:tgtEl>
                                          <p:spTgt spid="6"/>
                                        </p:tgtEl>
                                        <p:attrNameLst>
                                          <p:attrName>ppt_h</p:attrName>
                                        </p:attrNameLst>
                                      </p:cBhvr>
                                      <p:tavLst>
                                        <p:tav tm="0">
                                          <p:val>
                                            <p:strVal val="#ppt_h"/>
                                          </p:val>
                                        </p:tav>
                                        <p:tav tm="100000">
                                          <p:val>
                                            <p:strVal val="#ppt_h"/>
                                          </p:val>
                                        </p:tav>
                                      </p:tavLst>
                                    </p:anim>
                                    <p:animEffect transition="in" filter="fade">
                                      <p:cBhvr>
                                        <p:cTn id="12"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0" y="228926"/>
            <a:ext cx="9144000" cy="582602"/>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1128969" y="320172"/>
            <a:ext cx="1980029" cy="400110"/>
          </a:xfrm>
          <a:prstGeom prst="rect">
            <a:avLst/>
          </a:prstGeom>
        </p:spPr>
        <p:txBody>
          <a:bodyPr wrap="none">
            <a:spAutoFit/>
          </a:bodyPr>
          <a:lstStyle/>
          <a:p>
            <a:r>
              <a:rPr lang="zh-CN" altLang="en-US" sz="2000" dirty="0">
                <a:solidFill>
                  <a:schemeClr val="bg1"/>
                </a:solidFill>
                <a:latin typeface="微软雅黑" pitchFamily="34" charset="-122"/>
                <a:ea typeface="微软雅黑" pitchFamily="34" charset="-122"/>
              </a:rPr>
              <a:t>需求获取及实现</a:t>
            </a:r>
            <a:endParaRPr lang="zh-CN" altLang="en-US" sz="2000" dirty="0">
              <a:solidFill>
                <a:schemeClr val="bg1"/>
              </a:solidFill>
              <a:latin typeface="微软雅黑" pitchFamily="34" charset="-122"/>
              <a:ea typeface="微软雅黑" pitchFamily="34" charset="-122"/>
            </a:endParaRPr>
          </a:p>
        </p:txBody>
      </p:sp>
      <p:sp>
        <p:nvSpPr>
          <p:cNvPr id="7" name="泪滴形 6"/>
          <p:cNvSpPr/>
          <p:nvPr/>
        </p:nvSpPr>
        <p:spPr>
          <a:xfrm>
            <a:off x="287524" y="267494"/>
            <a:ext cx="504056" cy="504056"/>
          </a:xfrm>
          <a:prstGeom prst="teardrop">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319324" y="280194"/>
            <a:ext cx="809645" cy="400110"/>
          </a:xfrm>
          <a:prstGeom prst="rect">
            <a:avLst/>
          </a:prstGeom>
        </p:spPr>
        <p:txBody>
          <a:bodyPr wrap="none">
            <a:spAutoFit/>
          </a:bodyPr>
          <a:lstStyle/>
          <a:p>
            <a:pPr lvl="0" algn="ctr" defTabSz="914400"/>
            <a:r>
              <a:rPr lang="en-US" altLang="zh-CN" sz="2000" b="1" dirty="0" smtClean="0">
                <a:solidFill>
                  <a:schemeClr val="bg1"/>
                </a:solidFill>
              </a:rPr>
              <a:t>Part </a:t>
            </a:r>
            <a:r>
              <a:rPr lang="en-US" altLang="zh-CN" sz="2000" b="1" dirty="0">
                <a:solidFill>
                  <a:schemeClr val="bg1"/>
                </a:solidFill>
              </a:rPr>
              <a:t>2</a:t>
            </a:r>
            <a:endParaRPr lang="zh-CN" altLang="en-US" sz="2000" b="1" dirty="0">
              <a:solidFill>
                <a:schemeClr val="bg1"/>
              </a:solidFill>
            </a:endParaRPr>
          </a:p>
        </p:txBody>
      </p:sp>
      <p:grpSp>
        <p:nvGrpSpPr>
          <p:cNvPr id="53" name="组合 15"/>
          <p:cNvGrpSpPr>
            <a:grpSpLocks/>
          </p:cNvGrpSpPr>
          <p:nvPr/>
        </p:nvGrpSpPr>
        <p:grpSpPr bwMode="auto">
          <a:xfrm flipH="1">
            <a:off x="7308304" y="95438"/>
            <a:ext cx="1850380" cy="835254"/>
            <a:chOff x="642910" y="357170"/>
            <a:chExt cx="1762153" cy="428643"/>
          </a:xfrm>
        </p:grpSpPr>
        <p:sp>
          <p:nvSpPr>
            <p:cNvPr id="54" name="任意多边形 53"/>
            <p:cNvSpPr/>
            <p:nvPr/>
          </p:nvSpPr>
          <p:spPr>
            <a:xfrm>
              <a:off x="2071683" y="714373"/>
              <a:ext cx="333380" cy="71440"/>
            </a:xfrm>
            <a:custGeom>
              <a:avLst/>
              <a:gdLst>
                <a:gd name="connsiteX0" fmla="*/ 0 w 333375"/>
                <a:gd name="connsiteY0" fmla="*/ 0 h 71438"/>
                <a:gd name="connsiteX1" fmla="*/ 0 w 333375"/>
                <a:gd name="connsiteY1" fmla="*/ 71438 h 71438"/>
                <a:gd name="connsiteX2" fmla="*/ 333375 w 333375"/>
                <a:gd name="connsiteY2" fmla="*/ 9525 h 71438"/>
                <a:gd name="connsiteX3" fmla="*/ 0 w 333375"/>
                <a:gd name="connsiteY3" fmla="*/ 0 h 71438"/>
              </a:gdLst>
              <a:ahLst/>
              <a:cxnLst>
                <a:cxn ang="0">
                  <a:pos x="connsiteX0" y="connsiteY0"/>
                </a:cxn>
                <a:cxn ang="0">
                  <a:pos x="connsiteX1" y="connsiteY1"/>
                </a:cxn>
                <a:cxn ang="0">
                  <a:pos x="connsiteX2" y="connsiteY2"/>
                </a:cxn>
                <a:cxn ang="0">
                  <a:pos x="connsiteX3" y="connsiteY3"/>
                </a:cxn>
              </a:cxnLst>
              <a:rect l="l" t="t" r="r" b="b"/>
              <a:pathLst>
                <a:path w="333375" h="71438">
                  <a:moveTo>
                    <a:pt x="0" y="0"/>
                  </a:moveTo>
                  <a:lnTo>
                    <a:pt x="0" y="71438"/>
                  </a:lnTo>
                  <a:lnTo>
                    <a:pt x="333375" y="9525"/>
                  </a:lnTo>
                  <a:lnTo>
                    <a:pt x="0" y="0"/>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p:cNvSpPr/>
            <p:nvPr/>
          </p:nvSpPr>
          <p:spPr>
            <a:xfrm>
              <a:off x="642910" y="357170"/>
              <a:ext cx="1428773" cy="428643"/>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任意多边形 55"/>
            <p:cNvSpPr/>
            <p:nvPr/>
          </p:nvSpPr>
          <p:spPr>
            <a:xfrm>
              <a:off x="2071683" y="357170"/>
              <a:ext cx="314330" cy="61916"/>
            </a:xfrm>
            <a:custGeom>
              <a:avLst/>
              <a:gdLst>
                <a:gd name="connsiteX0" fmla="*/ 0 w 314325"/>
                <a:gd name="connsiteY0" fmla="*/ 61912 h 61912"/>
                <a:gd name="connsiteX1" fmla="*/ 0 w 314325"/>
                <a:gd name="connsiteY1" fmla="*/ 0 h 61912"/>
                <a:gd name="connsiteX2" fmla="*/ 314325 w 314325"/>
                <a:gd name="connsiteY2" fmla="*/ 61912 h 61912"/>
                <a:gd name="connsiteX3" fmla="*/ 0 w 314325"/>
                <a:gd name="connsiteY3" fmla="*/ 61912 h 61912"/>
              </a:gdLst>
              <a:ahLst/>
              <a:cxnLst>
                <a:cxn ang="0">
                  <a:pos x="connsiteX0" y="connsiteY0"/>
                </a:cxn>
                <a:cxn ang="0">
                  <a:pos x="connsiteX1" y="connsiteY1"/>
                </a:cxn>
                <a:cxn ang="0">
                  <a:pos x="connsiteX2" y="connsiteY2"/>
                </a:cxn>
                <a:cxn ang="0">
                  <a:pos x="connsiteX3" y="connsiteY3"/>
                </a:cxn>
              </a:cxnLst>
              <a:rect l="l" t="t" r="r" b="b"/>
              <a:pathLst>
                <a:path w="314325" h="61912">
                  <a:moveTo>
                    <a:pt x="0" y="61912"/>
                  </a:moveTo>
                  <a:lnTo>
                    <a:pt x="0" y="0"/>
                  </a:lnTo>
                  <a:lnTo>
                    <a:pt x="314325" y="61912"/>
                  </a:lnTo>
                  <a:lnTo>
                    <a:pt x="0" y="61912"/>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 name="组合 5"/>
          <p:cNvGrpSpPr/>
          <p:nvPr/>
        </p:nvGrpSpPr>
        <p:grpSpPr>
          <a:xfrm>
            <a:off x="280744" y="1059582"/>
            <a:ext cx="1661679" cy="576064"/>
            <a:chOff x="1128969" y="3163443"/>
            <a:chExt cx="1661679" cy="576064"/>
          </a:xfrm>
        </p:grpSpPr>
        <p:sp>
          <p:nvSpPr>
            <p:cNvPr id="29" name="椭圆 28"/>
            <p:cNvSpPr/>
            <p:nvPr/>
          </p:nvSpPr>
          <p:spPr>
            <a:xfrm>
              <a:off x="1128969" y="3163443"/>
              <a:ext cx="576064" cy="576064"/>
            </a:xfrm>
            <a:prstGeom prst="ellipse">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latin typeface="Impact" pitchFamily="34" charset="0"/>
                </a:rPr>
                <a:t>12</a:t>
              </a:r>
              <a:endParaRPr lang="zh-CN" altLang="en-US" sz="1600" dirty="0">
                <a:latin typeface="Impact" pitchFamily="34" charset="0"/>
              </a:endParaRPr>
            </a:p>
          </p:txBody>
        </p:sp>
        <p:sp>
          <p:nvSpPr>
            <p:cNvPr id="33" name="TextBox 32"/>
            <p:cNvSpPr txBox="1"/>
            <p:nvPr/>
          </p:nvSpPr>
          <p:spPr>
            <a:xfrm>
              <a:off x="1682652" y="3297587"/>
              <a:ext cx="1107996" cy="369332"/>
            </a:xfrm>
            <a:prstGeom prst="rect">
              <a:avLst/>
            </a:prstGeom>
            <a:noFill/>
          </p:spPr>
          <p:txBody>
            <a:bodyPr wrap="none" rtlCol="0">
              <a:spAutoFit/>
            </a:bodyPr>
            <a:lstStyle/>
            <a:p>
              <a:r>
                <a:rPr lang="zh-CN" altLang="en-US" sz="1800" dirty="0" smtClean="0">
                  <a:solidFill>
                    <a:schemeClr val="bg1"/>
                  </a:solidFill>
                  <a:latin typeface="+mj-lt"/>
                  <a:ea typeface="FZLanTingHeiS-EL-GB"/>
                </a:rPr>
                <a:t>需求链接</a:t>
              </a:r>
              <a:endParaRPr lang="zh-CN" altLang="en-US" sz="1800" dirty="0">
                <a:solidFill>
                  <a:schemeClr val="bg1"/>
                </a:solidFill>
                <a:latin typeface="+mj-lt"/>
                <a:ea typeface="FZLanTingHeiS-EL-GB"/>
              </a:endParaRPr>
            </a:p>
          </p:txBody>
        </p:sp>
      </p:grpSp>
      <p:sp>
        <p:nvSpPr>
          <p:cNvPr id="59" name="TextBox 58"/>
          <p:cNvSpPr txBox="1"/>
          <p:nvPr/>
        </p:nvSpPr>
        <p:spPr>
          <a:xfrm>
            <a:off x="2267744" y="1224504"/>
            <a:ext cx="6552728" cy="1077218"/>
          </a:xfrm>
          <a:prstGeom prst="rect">
            <a:avLst/>
          </a:prstGeom>
          <a:noFill/>
        </p:spPr>
        <p:txBody>
          <a:bodyPr wrap="square" rtlCol="0">
            <a:spAutoFit/>
          </a:bodyPr>
          <a:lstStyle/>
          <a:p>
            <a:r>
              <a:rPr lang="zh-CN" altLang="en-US" sz="1600" b="1" dirty="0" smtClean="0">
                <a:solidFill>
                  <a:schemeClr val="bg1"/>
                </a:solidFill>
              </a:rPr>
              <a:t>在用例描述以及测试用例中，我们对他们进行了用户分类，分别将其归类到不同用户类中，并且每一个用例都有单独的用例描述以及测试用例表格，并且具有编号，能将其串联起来，同时，此链接也可表明本项目所有用例都有单独的用例描述以及对应相应用户，与其匹配。</a:t>
            </a:r>
            <a:endParaRPr lang="zh-CN" altLang="zh-CN" sz="1600" b="1" dirty="0">
              <a:solidFill>
                <a:schemeClr val="bg1"/>
              </a:solidFill>
            </a:endParaRPr>
          </a:p>
        </p:txBody>
      </p:sp>
      <p:pic>
        <p:nvPicPr>
          <p:cNvPr id="409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79760" y="2355726"/>
            <a:ext cx="2750788" cy="25013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877593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500"/>
                                        <p:tgtEl>
                                          <p:spTgt spid="59"/>
                                        </p:tgtEl>
                                      </p:cBhvr>
                                    </p:animEffect>
                                  </p:childTnLst>
                                </p:cTn>
                              </p:par>
                              <p:par>
                                <p:cTn id="8" presetID="50" presetClass="entr" presetSubtype="0" decel="100000" fill="hold" nodeType="withEffect">
                                  <p:stCondLst>
                                    <p:cond delay="200"/>
                                  </p:stCondLst>
                                  <p:childTnLst>
                                    <p:set>
                                      <p:cBhvr>
                                        <p:cTn id="9" dur="1" fill="hold">
                                          <p:stCondLst>
                                            <p:cond delay="0"/>
                                          </p:stCondLst>
                                        </p:cTn>
                                        <p:tgtEl>
                                          <p:spTgt spid="6"/>
                                        </p:tgtEl>
                                        <p:attrNameLst>
                                          <p:attrName>style.visibility</p:attrName>
                                        </p:attrNameLst>
                                      </p:cBhvr>
                                      <p:to>
                                        <p:strVal val="visible"/>
                                      </p:to>
                                    </p:set>
                                    <p:anim calcmode="lin" valueType="num">
                                      <p:cBhvr>
                                        <p:cTn id="10" dur="1000" fill="hold"/>
                                        <p:tgtEl>
                                          <p:spTgt spid="6"/>
                                        </p:tgtEl>
                                        <p:attrNameLst>
                                          <p:attrName>ppt_w</p:attrName>
                                        </p:attrNameLst>
                                      </p:cBhvr>
                                      <p:tavLst>
                                        <p:tav tm="0">
                                          <p:val>
                                            <p:strVal val="#ppt_w+.3"/>
                                          </p:val>
                                        </p:tav>
                                        <p:tav tm="100000">
                                          <p:val>
                                            <p:strVal val="#ppt_w"/>
                                          </p:val>
                                        </p:tav>
                                      </p:tavLst>
                                    </p:anim>
                                    <p:anim calcmode="lin" valueType="num">
                                      <p:cBhvr>
                                        <p:cTn id="11" dur="1000" fill="hold"/>
                                        <p:tgtEl>
                                          <p:spTgt spid="6"/>
                                        </p:tgtEl>
                                        <p:attrNameLst>
                                          <p:attrName>ppt_h</p:attrName>
                                        </p:attrNameLst>
                                      </p:cBhvr>
                                      <p:tavLst>
                                        <p:tav tm="0">
                                          <p:val>
                                            <p:strVal val="#ppt_h"/>
                                          </p:val>
                                        </p:tav>
                                        <p:tav tm="100000">
                                          <p:val>
                                            <p:strVal val="#ppt_h"/>
                                          </p:val>
                                        </p:tav>
                                      </p:tavLst>
                                    </p:anim>
                                    <p:animEffect transition="in" filter="fade">
                                      <p:cBhvr>
                                        <p:cTn id="12"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0" y="228926"/>
            <a:ext cx="9144000" cy="582602"/>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1128969" y="320172"/>
            <a:ext cx="1980029" cy="400110"/>
          </a:xfrm>
          <a:prstGeom prst="rect">
            <a:avLst/>
          </a:prstGeom>
        </p:spPr>
        <p:txBody>
          <a:bodyPr wrap="none">
            <a:spAutoFit/>
          </a:bodyPr>
          <a:lstStyle/>
          <a:p>
            <a:r>
              <a:rPr lang="zh-CN" altLang="en-US" sz="2000" dirty="0">
                <a:solidFill>
                  <a:schemeClr val="bg1"/>
                </a:solidFill>
                <a:latin typeface="微软雅黑" pitchFamily="34" charset="-122"/>
                <a:ea typeface="微软雅黑" pitchFamily="34" charset="-122"/>
              </a:rPr>
              <a:t>需求获取及实现</a:t>
            </a:r>
            <a:endParaRPr lang="zh-CN" altLang="en-US" sz="2000" dirty="0">
              <a:solidFill>
                <a:schemeClr val="bg1"/>
              </a:solidFill>
              <a:latin typeface="微软雅黑" pitchFamily="34" charset="-122"/>
              <a:ea typeface="微软雅黑" pitchFamily="34" charset="-122"/>
            </a:endParaRPr>
          </a:p>
        </p:txBody>
      </p:sp>
      <p:sp>
        <p:nvSpPr>
          <p:cNvPr id="7" name="泪滴形 6"/>
          <p:cNvSpPr/>
          <p:nvPr/>
        </p:nvSpPr>
        <p:spPr>
          <a:xfrm>
            <a:off x="287524" y="267494"/>
            <a:ext cx="504056" cy="504056"/>
          </a:xfrm>
          <a:prstGeom prst="teardrop">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319324" y="280194"/>
            <a:ext cx="809645" cy="400110"/>
          </a:xfrm>
          <a:prstGeom prst="rect">
            <a:avLst/>
          </a:prstGeom>
        </p:spPr>
        <p:txBody>
          <a:bodyPr wrap="none">
            <a:spAutoFit/>
          </a:bodyPr>
          <a:lstStyle/>
          <a:p>
            <a:pPr lvl="0" algn="ctr" defTabSz="914400"/>
            <a:r>
              <a:rPr lang="en-US" altLang="zh-CN" sz="2000" b="1" dirty="0" smtClean="0">
                <a:solidFill>
                  <a:schemeClr val="bg1"/>
                </a:solidFill>
              </a:rPr>
              <a:t>Part </a:t>
            </a:r>
            <a:r>
              <a:rPr lang="en-US" altLang="zh-CN" sz="2000" b="1" dirty="0">
                <a:solidFill>
                  <a:schemeClr val="bg1"/>
                </a:solidFill>
              </a:rPr>
              <a:t>2</a:t>
            </a:r>
            <a:endParaRPr lang="zh-CN" altLang="en-US" sz="2000" b="1" dirty="0">
              <a:solidFill>
                <a:schemeClr val="bg1"/>
              </a:solidFill>
            </a:endParaRPr>
          </a:p>
        </p:txBody>
      </p:sp>
      <p:grpSp>
        <p:nvGrpSpPr>
          <p:cNvPr id="53" name="组合 15"/>
          <p:cNvGrpSpPr>
            <a:grpSpLocks/>
          </p:cNvGrpSpPr>
          <p:nvPr/>
        </p:nvGrpSpPr>
        <p:grpSpPr bwMode="auto">
          <a:xfrm flipH="1">
            <a:off x="7308304" y="95438"/>
            <a:ext cx="1850380" cy="835254"/>
            <a:chOff x="642910" y="357170"/>
            <a:chExt cx="1762153" cy="428643"/>
          </a:xfrm>
        </p:grpSpPr>
        <p:sp>
          <p:nvSpPr>
            <p:cNvPr id="54" name="任意多边形 53"/>
            <p:cNvSpPr/>
            <p:nvPr/>
          </p:nvSpPr>
          <p:spPr>
            <a:xfrm>
              <a:off x="2071683" y="714373"/>
              <a:ext cx="333380" cy="71440"/>
            </a:xfrm>
            <a:custGeom>
              <a:avLst/>
              <a:gdLst>
                <a:gd name="connsiteX0" fmla="*/ 0 w 333375"/>
                <a:gd name="connsiteY0" fmla="*/ 0 h 71438"/>
                <a:gd name="connsiteX1" fmla="*/ 0 w 333375"/>
                <a:gd name="connsiteY1" fmla="*/ 71438 h 71438"/>
                <a:gd name="connsiteX2" fmla="*/ 333375 w 333375"/>
                <a:gd name="connsiteY2" fmla="*/ 9525 h 71438"/>
                <a:gd name="connsiteX3" fmla="*/ 0 w 333375"/>
                <a:gd name="connsiteY3" fmla="*/ 0 h 71438"/>
              </a:gdLst>
              <a:ahLst/>
              <a:cxnLst>
                <a:cxn ang="0">
                  <a:pos x="connsiteX0" y="connsiteY0"/>
                </a:cxn>
                <a:cxn ang="0">
                  <a:pos x="connsiteX1" y="connsiteY1"/>
                </a:cxn>
                <a:cxn ang="0">
                  <a:pos x="connsiteX2" y="connsiteY2"/>
                </a:cxn>
                <a:cxn ang="0">
                  <a:pos x="connsiteX3" y="connsiteY3"/>
                </a:cxn>
              </a:cxnLst>
              <a:rect l="l" t="t" r="r" b="b"/>
              <a:pathLst>
                <a:path w="333375" h="71438">
                  <a:moveTo>
                    <a:pt x="0" y="0"/>
                  </a:moveTo>
                  <a:lnTo>
                    <a:pt x="0" y="71438"/>
                  </a:lnTo>
                  <a:lnTo>
                    <a:pt x="333375" y="9525"/>
                  </a:lnTo>
                  <a:lnTo>
                    <a:pt x="0" y="0"/>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p:cNvSpPr/>
            <p:nvPr/>
          </p:nvSpPr>
          <p:spPr>
            <a:xfrm>
              <a:off x="642910" y="357170"/>
              <a:ext cx="1428773" cy="428643"/>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任意多边形 55"/>
            <p:cNvSpPr/>
            <p:nvPr/>
          </p:nvSpPr>
          <p:spPr>
            <a:xfrm>
              <a:off x="2071683" y="357170"/>
              <a:ext cx="314330" cy="61916"/>
            </a:xfrm>
            <a:custGeom>
              <a:avLst/>
              <a:gdLst>
                <a:gd name="connsiteX0" fmla="*/ 0 w 314325"/>
                <a:gd name="connsiteY0" fmla="*/ 61912 h 61912"/>
                <a:gd name="connsiteX1" fmla="*/ 0 w 314325"/>
                <a:gd name="connsiteY1" fmla="*/ 0 h 61912"/>
                <a:gd name="connsiteX2" fmla="*/ 314325 w 314325"/>
                <a:gd name="connsiteY2" fmla="*/ 61912 h 61912"/>
                <a:gd name="connsiteX3" fmla="*/ 0 w 314325"/>
                <a:gd name="connsiteY3" fmla="*/ 61912 h 61912"/>
              </a:gdLst>
              <a:ahLst/>
              <a:cxnLst>
                <a:cxn ang="0">
                  <a:pos x="connsiteX0" y="connsiteY0"/>
                </a:cxn>
                <a:cxn ang="0">
                  <a:pos x="connsiteX1" y="connsiteY1"/>
                </a:cxn>
                <a:cxn ang="0">
                  <a:pos x="connsiteX2" y="connsiteY2"/>
                </a:cxn>
                <a:cxn ang="0">
                  <a:pos x="connsiteX3" y="connsiteY3"/>
                </a:cxn>
              </a:cxnLst>
              <a:rect l="l" t="t" r="r" b="b"/>
              <a:pathLst>
                <a:path w="314325" h="61912">
                  <a:moveTo>
                    <a:pt x="0" y="61912"/>
                  </a:moveTo>
                  <a:lnTo>
                    <a:pt x="0" y="0"/>
                  </a:lnTo>
                  <a:lnTo>
                    <a:pt x="314325" y="61912"/>
                  </a:lnTo>
                  <a:lnTo>
                    <a:pt x="0" y="61912"/>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 name="组合 5"/>
          <p:cNvGrpSpPr/>
          <p:nvPr/>
        </p:nvGrpSpPr>
        <p:grpSpPr>
          <a:xfrm>
            <a:off x="280744" y="1059582"/>
            <a:ext cx="1661679" cy="576064"/>
            <a:chOff x="1128969" y="3163443"/>
            <a:chExt cx="1661679" cy="576064"/>
          </a:xfrm>
        </p:grpSpPr>
        <p:sp>
          <p:nvSpPr>
            <p:cNvPr id="29" name="椭圆 28"/>
            <p:cNvSpPr/>
            <p:nvPr/>
          </p:nvSpPr>
          <p:spPr>
            <a:xfrm>
              <a:off x="1128969" y="3163443"/>
              <a:ext cx="576064" cy="576064"/>
            </a:xfrm>
            <a:prstGeom prst="ellipse">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latin typeface="Impact" pitchFamily="34" charset="0"/>
                </a:rPr>
                <a:t>13</a:t>
              </a:r>
              <a:endParaRPr lang="zh-CN" altLang="en-US" sz="1600" dirty="0">
                <a:latin typeface="Impact" pitchFamily="34" charset="0"/>
              </a:endParaRPr>
            </a:p>
          </p:txBody>
        </p:sp>
        <p:sp>
          <p:nvSpPr>
            <p:cNvPr id="33" name="TextBox 32"/>
            <p:cNvSpPr txBox="1"/>
            <p:nvPr/>
          </p:nvSpPr>
          <p:spPr>
            <a:xfrm>
              <a:off x="1682652" y="3297587"/>
              <a:ext cx="1107996" cy="369332"/>
            </a:xfrm>
            <a:prstGeom prst="rect">
              <a:avLst/>
            </a:prstGeom>
            <a:noFill/>
          </p:spPr>
          <p:txBody>
            <a:bodyPr wrap="none" rtlCol="0">
              <a:spAutoFit/>
            </a:bodyPr>
            <a:lstStyle/>
            <a:p>
              <a:r>
                <a:rPr lang="zh-CN" altLang="en-US" sz="1800" dirty="0" smtClean="0">
                  <a:solidFill>
                    <a:schemeClr val="bg1"/>
                  </a:solidFill>
                  <a:latin typeface="+mj-lt"/>
                  <a:ea typeface="FZLanTingHeiS-EL-GB"/>
                </a:rPr>
                <a:t>复杂关节</a:t>
              </a:r>
              <a:endParaRPr lang="zh-CN" altLang="en-US" sz="1800" dirty="0">
                <a:solidFill>
                  <a:schemeClr val="bg1"/>
                </a:solidFill>
                <a:latin typeface="+mj-lt"/>
                <a:ea typeface="FZLanTingHeiS-EL-GB"/>
              </a:endParaRPr>
            </a:p>
          </p:txBody>
        </p:sp>
      </p:grpSp>
      <p:sp>
        <p:nvSpPr>
          <p:cNvPr id="59" name="TextBox 58"/>
          <p:cNvSpPr txBox="1"/>
          <p:nvPr/>
        </p:nvSpPr>
        <p:spPr>
          <a:xfrm>
            <a:off x="2260128" y="1193726"/>
            <a:ext cx="5688632" cy="1077218"/>
          </a:xfrm>
          <a:prstGeom prst="rect">
            <a:avLst/>
          </a:prstGeom>
          <a:noFill/>
        </p:spPr>
        <p:txBody>
          <a:bodyPr wrap="square" rtlCol="0">
            <a:spAutoFit/>
          </a:bodyPr>
          <a:lstStyle/>
          <a:p>
            <a:pPr marL="0" lvl="1"/>
            <a:r>
              <a:rPr lang="zh-CN" altLang="en-US" sz="1600" b="1" dirty="0">
                <a:solidFill>
                  <a:schemeClr val="bg1"/>
                </a:solidFill>
              </a:rPr>
              <a:t>对所获取的需求，并不是每一个需求用例能使用用例图以及用例描述清楚的表达出来，为此，针对这些复杂关节，项目团队新添加</a:t>
            </a:r>
            <a:r>
              <a:rPr lang="zh-CN" altLang="en-US" sz="1600" b="1" dirty="0" smtClean="0">
                <a:solidFill>
                  <a:schemeClr val="bg1"/>
                </a:solidFill>
              </a:rPr>
              <a:t>了</a:t>
            </a:r>
            <a:r>
              <a:rPr lang="zh-CN" altLang="en-US" sz="1600" b="1" dirty="0">
                <a:solidFill>
                  <a:schemeClr val="bg1"/>
                </a:solidFill>
              </a:rPr>
              <a:t>顺序</a:t>
            </a:r>
            <a:r>
              <a:rPr lang="zh-CN" altLang="en-US" sz="1600" b="1" dirty="0" smtClean="0">
                <a:solidFill>
                  <a:schemeClr val="bg1"/>
                </a:solidFill>
              </a:rPr>
              <a:t>图以及对话框图</a:t>
            </a:r>
            <a:r>
              <a:rPr lang="zh-CN" altLang="en-US" sz="1600" b="1" dirty="0">
                <a:solidFill>
                  <a:schemeClr val="bg1"/>
                </a:solidFill>
              </a:rPr>
              <a:t>来对此进行进一步的需求分析说明。例如：</a:t>
            </a:r>
            <a:endParaRPr lang="zh-CN" altLang="zh-CN" sz="1600" b="1" dirty="0">
              <a:solidFill>
                <a:schemeClr val="bg1"/>
              </a:solidFill>
            </a:endParaRPr>
          </a:p>
        </p:txBody>
      </p:sp>
      <p:pic>
        <p:nvPicPr>
          <p:cNvPr id="17" name="图片 16"/>
          <p:cNvPicPr/>
          <p:nvPr/>
        </p:nvPicPr>
        <p:blipFill>
          <a:blip r:embed="rId2"/>
          <a:stretch>
            <a:fillRect/>
          </a:stretch>
        </p:blipFill>
        <p:spPr>
          <a:xfrm>
            <a:off x="856808" y="1798762"/>
            <a:ext cx="2662900" cy="3344738"/>
          </a:xfrm>
          <a:prstGeom prst="rect">
            <a:avLst/>
          </a:prstGeom>
          <a:noFill/>
          <a:ln w="9525">
            <a:noFill/>
          </a:ln>
        </p:spPr>
      </p:pic>
      <p:pic>
        <p:nvPicPr>
          <p:cNvPr id="19" name="图片 18">
            <a:hlinkClick r:id=""/>
          </p:cNvPr>
          <p:cNvPicPr/>
          <p:nvPr/>
        </p:nvPicPr>
        <p:blipFill>
          <a:blip r:embed="rId3"/>
          <a:stretch>
            <a:fillRect/>
          </a:stretch>
        </p:blipFill>
        <p:spPr>
          <a:xfrm>
            <a:off x="4283968" y="2715766"/>
            <a:ext cx="3878580" cy="2153920"/>
          </a:xfrm>
          <a:prstGeom prst="rect">
            <a:avLst/>
          </a:prstGeom>
          <a:noFill/>
          <a:ln w="9525">
            <a:noFill/>
          </a:ln>
        </p:spPr>
      </p:pic>
    </p:spTree>
    <p:extLst>
      <p:ext uri="{BB962C8B-B14F-4D97-AF65-F5344CB8AC3E}">
        <p14:creationId xmlns:p14="http://schemas.microsoft.com/office/powerpoint/2010/main" val="1706700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500"/>
                                        <p:tgtEl>
                                          <p:spTgt spid="59"/>
                                        </p:tgtEl>
                                      </p:cBhvr>
                                    </p:animEffect>
                                  </p:childTnLst>
                                </p:cTn>
                              </p:par>
                              <p:par>
                                <p:cTn id="8" presetID="50" presetClass="entr" presetSubtype="0" decel="100000" fill="hold" nodeType="withEffect">
                                  <p:stCondLst>
                                    <p:cond delay="200"/>
                                  </p:stCondLst>
                                  <p:childTnLst>
                                    <p:set>
                                      <p:cBhvr>
                                        <p:cTn id="9" dur="1" fill="hold">
                                          <p:stCondLst>
                                            <p:cond delay="0"/>
                                          </p:stCondLst>
                                        </p:cTn>
                                        <p:tgtEl>
                                          <p:spTgt spid="6"/>
                                        </p:tgtEl>
                                        <p:attrNameLst>
                                          <p:attrName>style.visibility</p:attrName>
                                        </p:attrNameLst>
                                      </p:cBhvr>
                                      <p:to>
                                        <p:strVal val="visible"/>
                                      </p:to>
                                    </p:set>
                                    <p:anim calcmode="lin" valueType="num">
                                      <p:cBhvr>
                                        <p:cTn id="10" dur="1000" fill="hold"/>
                                        <p:tgtEl>
                                          <p:spTgt spid="6"/>
                                        </p:tgtEl>
                                        <p:attrNameLst>
                                          <p:attrName>ppt_w</p:attrName>
                                        </p:attrNameLst>
                                      </p:cBhvr>
                                      <p:tavLst>
                                        <p:tav tm="0">
                                          <p:val>
                                            <p:strVal val="#ppt_w+.3"/>
                                          </p:val>
                                        </p:tav>
                                        <p:tav tm="100000">
                                          <p:val>
                                            <p:strVal val="#ppt_w"/>
                                          </p:val>
                                        </p:tav>
                                      </p:tavLst>
                                    </p:anim>
                                    <p:anim calcmode="lin" valueType="num">
                                      <p:cBhvr>
                                        <p:cTn id="11" dur="1000" fill="hold"/>
                                        <p:tgtEl>
                                          <p:spTgt spid="6"/>
                                        </p:tgtEl>
                                        <p:attrNameLst>
                                          <p:attrName>ppt_h</p:attrName>
                                        </p:attrNameLst>
                                      </p:cBhvr>
                                      <p:tavLst>
                                        <p:tav tm="0">
                                          <p:val>
                                            <p:strVal val="#ppt_h"/>
                                          </p:val>
                                        </p:tav>
                                        <p:tav tm="100000">
                                          <p:val>
                                            <p:strVal val="#ppt_h"/>
                                          </p:val>
                                        </p:tav>
                                      </p:tavLst>
                                    </p:anim>
                                    <p:animEffect transition="in" filter="fade">
                                      <p:cBhvr>
                                        <p:cTn id="12" dur="10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barn(inVertical)">
                                      <p:cBhvr>
                                        <p:cTn id="2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0" y="228926"/>
            <a:ext cx="9144000" cy="582602"/>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1128969" y="320172"/>
            <a:ext cx="1980029" cy="400110"/>
          </a:xfrm>
          <a:prstGeom prst="rect">
            <a:avLst/>
          </a:prstGeom>
        </p:spPr>
        <p:txBody>
          <a:bodyPr wrap="none">
            <a:spAutoFit/>
          </a:bodyPr>
          <a:lstStyle/>
          <a:p>
            <a:r>
              <a:rPr lang="zh-CN" altLang="en-US" sz="2000" dirty="0">
                <a:solidFill>
                  <a:schemeClr val="bg1"/>
                </a:solidFill>
                <a:latin typeface="微软雅黑" pitchFamily="34" charset="-122"/>
                <a:ea typeface="微软雅黑" pitchFamily="34" charset="-122"/>
              </a:rPr>
              <a:t>需求获取及实现</a:t>
            </a:r>
            <a:endParaRPr lang="zh-CN" altLang="en-US" sz="2000" dirty="0">
              <a:solidFill>
                <a:schemeClr val="bg1"/>
              </a:solidFill>
              <a:latin typeface="微软雅黑" pitchFamily="34" charset="-122"/>
              <a:ea typeface="微软雅黑" pitchFamily="34" charset="-122"/>
            </a:endParaRPr>
          </a:p>
        </p:txBody>
      </p:sp>
      <p:sp>
        <p:nvSpPr>
          <p:cNvPr id="7" name="泪滴形 6"/>
          <p:cNvSpPr/>
          <p:nvPr/>
        </p:nvSpPr>
        <p:spPr>
          <a:xfrm>
            <a:off x="287524" y="267494"/>
            <a:ext cx="504056" cy="504056"/>
          </a:xfrm>
          <a:prstGeom prst="teardrop">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319324" y="280194"/>
            <a:ext cx="809645" cy="400110"/>
          </a:xfrm>
          <a:prstGeom prst="rect">
            <a:avLst/>
          </a:prstGeom>
        </p:spPr>
        <p:txBody>
          <a:bodyPr wrap="none">
            <a:spAutoFit/>
          </a:bodyPr>
          <a:lstStyle/>
          <a:p>
            <a:pPr lvl="0" algn="ctr" defTabSz="914400"/>
            <a:r>
              <a:rPr lang="en-US" altLang="zh-CN" sz="2000" b="1" dirty="0" smtClean="0">
                <a:solidFill>
                  <a:schemeClr val="bg1"/>
                </a:solidFill>
              </a:rPr>
              <a:t>Part </a:t>
            </a:r>
            <a:r>
              <a:rPr lang="en-US" altLang="zh-CN" sz="2000" b="1" dirty="0">
                <a:solidFill>
                  <a:schemeClr val="bg1"/>
                </a:solidFill>
              </a:rPr>
              <a:t>2</a:t>
            </a:r>
            <a:endParaRPr lang="zh-CN" altLang="en-US" sz="2000" b="1" dirty="0">
              <a:solidFill>
                <a:schemeClr val="bg1"/>
              </a:solidFill>
            </a:endParaRPr>
          </a:p>
        </p:txBody>
      </p:sp>
      <p:grpSp>
        <p:nvGrpSpPr>
          <p:cNvPr id="53" name="组合 15"/>
          <p:cNvGrpSpPr>
            <a:grpSpLocks/>
          </p:cNvGrpSpPr>
          <p:nvPr/>
        </p:nvGrpSpPr>
        <p:grpSpPr bwMode="auto">
          <a:xfrm flipH="1">
            <a:off x="7308304" y="95438"/>
            <a:ext cx="1850380" cy="835254"/>
            <a:chOff x="642910" y="357170"/>
            <a:chExt cx="1762153" cy="428643"/>
          </a:xfrm>
        </p:grpSpPr>
        <p:sp>
          <p:nvSpPr>
            <p:cNvPr id="54" name="任意多边形 53"/>
            <p:cNvSpPr/>
            <p:nvPr/>
          </p:nvSpPr>
          <p:spPr>
            <a:xfrm>
              <a:off x="2071683" y="714373"/>
              <a:ext cx="333380" cy="71440"/>
            </a:xfrm>
            <a:custGeom>
              <a:avLst/>
              <a:gdLst>
                <a:gd name="connsiteX0" fmla="*/ 0 w 333375"/>
                <a:gd name="connsiteY0" fmla="*/ 0 h 71438"/>
                <a:gd name="connsiteX1" fmla="*/ 0 w 333375"/>
                <a:gd name="connsiteY1" fmla="*/ 71438 h 71438"/>
                <a:gd name="connsiteX2" fmla="*/ 333375 w 333375"/>
                <a:gd name="connsiteY2" fmla="*/ 9525 h 71438"/>
                <a:gd name="connsiteX3" fmla="*/ 0 w 333375"/>
                <a:gd name="connsiteY3" fmla="*/ 0 h 71438"/>
              </a:gdLst>
              <a:ahLst/>
              <a:cxnLst>
                <a:cxn ang="0">
                  <a:pos x="connsiteX0" y="connsiteY0"/>
                </a:cxn>
                <a:cxn ang="0">
                  <a:pos x="connsiteX1" y="connsiteY1"/>
                </a:cxn>
                <a:cxn ang="0">
                  <a:pos x="connsiteX2" y="connsiteY2"/>
                </a:cxn>
                <a:cxn ang="0">
                  <a:pos x="connsiteX3" y="connsiteY3"/>
                </a:cxn>
              </a:cxnLst>
              <a:rect l="l" t="t" r="r" b="b"/>
              <a:pathLst>
                <a:path w="333375" h="71438">
                  <a:moveTo>
                    <a:pt x="0" y="0"/>
                  </a:moveTo>
                  <a:lnTo>
                    <a:pt x="0" y="71438"/>
                  </a:lnTo>
                  <a:lnTo>
                    <a:pt x="333375" y="9525"/>
                  </a:lnTo>
                  <a:lnTo>
                    <a:pt x="0" y="0"/>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p:cNvSpPr/>
            <p:nvPr/>
          </p:nvSpPr>
          <p:spPr>
            <a:xfrm>
              <a:off x="642910" y="357170"/>
              <a:ext cx="1428773" cy="428643"/>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任意多边形 55"/>
            <p:cNvSpPr/>
            <p:nvPr/>
          </p:nvSpPr>
          <p:spPr>
            <a:xfrm>
              <a:off x="2071683" y="357170"/>
              <a:ext cx="314330" cy="61916"/>
            </a:xfrm>
            <a:custGeom>
              <a:avLst/>
              <a:gdLst>
                <a:gd name="connsiteX0" fmla="*/ 0 w 314325"/>
                <a:gd name="connsiteY0" fmla="*/ 61912 h 61912"/>
                <a:gd name="connsiteX1" fmla="*/ 0 w 314325"/>
                <a:gd name="connsiteY1" fmla="*/ 0 h 61912"/>
                <a:gd name="connsiteX2" fmla="*/ 314325 w 314325"/>
                <a:gd name="connsiteY2" fmla="*/ 61912 h 61912"/>
                <a:gd name="connsiteX3" fmla="*/ 0 w 314325"/>
                <a:gd name="connsiteY3" fmla="*/ 61912 h 61912"/>
              </a:gdLst>
              <a:ahLst/>
              <a:cxnLst>
                <a:cxn ang="0">
                  <a:pos x="connsiteX0" y="connsiteY0"/>
                </a:cxn>
                <a:cxn ang="0">
                  <a:pos x="connsiteX1" y="connsiteY1"/>
                </a:cxn>
                <a:cxn ang="0">
                  <a:pos x="connsiteX2" y="connsiteY2"/>
                </a:cxn>
                <a:cxn ang="0">
                  <a:pos x="connsiteX3" y="connsiteY3"/>
                </a:cxn>
              </a:cxnLst>
              <a:rect l="l" t="t" r="r" b="b"/>
              <a:pathLst>
                <a:path w="314325" h="61912">
                  <a:moveTo>
                    <a:pt x="0" y="61912"/>
                  </a:moveTo>
                  <a:lnTo>
                    <a:pt x="0" y="0"/>
                  </a:lnTo>
                  <a:lnTo>
                    <a:pt x="314325" y="61912"/>
                  </a:lnTo>
                  <a:lnTo>
                    <a:pt x="0" y="61912"/>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 name="组合 5"/>
          <p:cNvGrpSpPr/>
          <p:nvPr/>
        </p:nvGrpSpPr>
        <p:grpSpPr>
          <a:xfrm>
            <a:off x="280744" y="1059582"/>
            <a:ext cx="1642443" cy="576064"/>
            <a:chOff x="1128969" y="3163443"/>
            <a:chExt cx="1642443" cy="576064"/>
          </a:xfrm>
        </p:grpSpPr>
        <p:sp>
          <p:nvSpPr>
            <p:cNvPr id="29" name="椭圆 28"/>
            <p:cNvSpPr/>
            <p:nvPr/>
          </p:nvSpPr>
          <p:spPr>
            <a:xfrm>
              <a:off x="1128969" y="3163443"/>
              <a:ext cx="576064" cy="576064"/>
            </a:xfrm>
            <a:prstGeom prst="ellipse">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latin typeface="Impact" pitchFamily="34" charset="0"/>
                </a:rPr>
                <a:t>14</a:t>
              </a:r>
              <a:endParaRPr lang="zh-CN" altLang="en-US" sz="1600" dirty="0">
                <a:latin typeface="Impact" pitchFamily="34" charset="0"/>
              </a:endParaRPr>
            </a:p>
          </p:txBody>
        </p:sp>
        <p:sp>
          <p:nvSpPr>
            <p:cNvPr id="33" name="TextBox 32"/>
            <p:cNvSpPr txBox="1"/>
            <p:nvPr/>
          </p:nvSpPr>
          <p:spPr>
            <a:xfrm>
              <a:off x="1682652" y="3297587"/>
              <a:ext cx="1088760" cy="369332"/>
            </a:xfrm>
            <a:prstGeom prst="rect">
              <a:avLst/>
            </a:prstGeom>
            <a:noFill/>
          </p:spPr>
          <p:txBody>
            <a:bodyPr wrap="none" rtlCol="0">
              <a:spAutoFit/>
            </a:bodyPr>
            <a:lstStyle/>
            <a:p>
              <a:r>
                <a:rPr lang="en-US" altLang="zh-CN" sz="1800" dirty="0" smtClean="0">
                  <a:solidFill>
                    <a:schemeClr val="bg1"/>
                  </a:solidFill>
                  <a:latin typeface="+mj-lt"/>
                  <a:ea typeface="FZLanTingHeiS-EL-GB"/>
                </a:rPr>
                <a:t>UML</a:t>
              </a:r>
              <a:r>
                <a:rPr lang="zh-CN" altLang="en-US" sz="1800" dirty="0" smtClean="0">
                  <a:solidFill>
                    <a:schemeClr val="bg1"/>
                  </a:solidFill>
                  <a:latin typeface="+mj-lt"/>
                  <a:ea typeface="FZLanTingHeiS-EL-GB"/>
                </a:rPr>
                <a:t>图例</a:t>
              </a:r>
              <a:endParaRPr lang="zh-CN" altLang="en-US" sz="1800" dirty="0">
                <a:solidFill>
                  <a:schemeClr val="bg1"/>
                </a:solidFill>
                <a:latin typeface="+mj-lt"/>
                <a:ea typeface="FZLanTingHeiS-EL-GB"/>
              </a:endParaRPr>
            </a:p>
          </p:txBody>
        </p:sp>
      </p:grpSp>
      <p:sp>
        <p:nvSpPr>
          <p:cNvPr id="59" name="TextBox 58"/>
          <p:cNvSpPr txBox="1"/>
          <p:nvPr/>
        </p:nvSpPr>
        <p:spPr>
          <a:xfrm>
            <a:off x="2260128" y="1193726"/>
            <a:ext cx="5688632" cy="584775"/>
          </a:xfrm>
          <a:prstGeom prst="rect">
            <a:avLst/>
          </a:prstGeom>
          <a:noFill/>
        </p:spPr>
        <p:txBody>
          <a:bodyPr wrap="square" rtlCol="0">
            <a:spAutoFit/>
          </a:bodyPr>
          <a:lstStyle/>
          <a:p>
            <a:pPr marL="0" lvl="1"/>
            <a:r>
              <a:rPr lang="zh-CN" altLang="en-US" sz="1600" b="1" dirty="0">
                <a:solidFill>
                  <a:schemeClr val="bg1"/>
                </a:solidFill>
              </a:rPr>
              <a:t>对所获取的需求</a:t>
            </a:r>
            <a:r>
              <a:rPr lang="zh-CN" altLang="en-US" sz="1600" b="1" dirty="0" smtClean="0">
                <a:solidFill>
                  <a:schemeClr val="bg1"/>
                </a:solidFill>
              </a:rPr>
              <a:t>，每一个对话框图以及用例图分别单独对应一个用例来与需求对象进行匹配。共有</a:t>
            </a:r>
            <a:r>
              <a:rPr lang="en-US" altLang="zh-CN" sz="1600" b="1" dirty="0" smtClean="0">
                <a:solidFill>
                  <a:schemeClr val="bg1"/>
                </a:solidFill>
              </a:rPr>
              <a:t>125</a:t>
            </a:r>
            <a:r>
              <a:rPr lang="zh-CN" altLang="en-US" sz="1600" b="1" dirty="0" smtClean="0">
                <a:solidFill>
                  <a:schemeClr val="bg1"/>
                </a:solidFill>
              </a:rPr>
              <a:t>项</a:t>
            </a:r>
            <a:endParaRPr lang="zh-CN" altLang="zh-CN" sz="1600" b="1" dirty="0">
              <a:solidFill>
                <a:schemeClr val="bg1"/>
              </a:solidFill>
            </a:endParaRPr>
          </a:p>
        </p:txBody>
      </p:sp>
    </p:spTree>
    <p:extLst>
      <p:ext uri="{BB962C8B-B14F-4D97-AF65-F5344CB8AC3E}">
        <p14:creationId xmlns:p14="http://schemas.microsoft.com/office/powerpoint/2010/main" val="2328805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500"/>
                                        <p:tgtEl>
                                          <p:spTgt spid="59"/>
                                        </p:tgtEl>
                                      </p:cBhvr>
                                    </p:animEffect>
                                  </p:childTnLst>
                                </p:cTn>
                              </p:par>
                              <p:par>
                                <p:cTn id="8" presetID="50" presetClass="entr" presetSubtype="0" decel="100000" fill="hold" nodeType="withEffect">
                                  <p:stCondLst>
                                    <p:cond delay="200"/>
                                  </p:stCondLst>
                                  <p:childTnLst>
                                    <p:set>
                                      <p:cBhvr>
                                        <p:cTn id="9" dur="1" fill="hold">
                                          <p:stCondLst>
                                            <p:cond delay="0"/>
                                          </p:stCondLst>
                                        </p:cTn>
                                        <p:tgtEl>
                                          <p:spTgt spid="6"/>
                                        </p:tgtEl>
                                        <p:attrNameLst>
                                          <p:attrName>style.visibility</p:attrName>
                                        </p:attrNameLst>
                                      </p:cBhvr>
                                      <p:to>
                                        <p:strVal val="visible"/>
                                      </p:to>
                                    </p:set>
                                    <p:anim calcmode="lin" valueType="num">
                                      <p:cBhvr>
                                        <p:cTn id="10" dur="1000" fill="hold"/>
                                        <p:tgtEl>
                                          <p:spTgt spid="6"/>
                                        </p:tgtEl>
                                        <p:attrNameLst>
                                          <p:attrName>ppt_w</p:attrName>
                                        </p:attrNameLst>
                                      </p:cBhvr>
                                      <p:tavLst>
                                        <p:tav tm="0">
                                          <p:val>
                                            <p:strVal val="#ppt_w+.3"/>
                                          </p:val>
                                        </p:tav>
                                        <p:tav tm="100000">
                                          <p:val>
                                            <p:strVal val="#ppt_w"/>
                                          </p:val>
                                        </p:tav>
                                      </p:tavLst>
                                    </p:anim>
                                    <p:anim calcmode="lin" valueType="num">
                                      <p:cBhvr>
                                        <p:cTn id="11" dur="1000" fill="hold"/>
                                        <p:tgtEl>
                                          <p:spTgt spid="6"/>
                                        </p:tgtEl>
                                        <p:attrNameLst>
                                          <p:attrName>ppt_h</p:attrName>
                                        </p:attrNameLst>
                                      </p:cBhvr>
                                      <p:tavLst>
                                        <p:tav tm="0">
                                          <p:val>
                                            <p:strVal val="#ppt_h"/>
                                          </p:val>
                                        </p:tav>
                                        <p:tav tm="100000">
                                          <p:val>
                                            <p:strVal val="#ppt_h"/>
                                          </p:val>
                                        </p:tav>
                                      </p:tavLst>
                                    </p:anim>
                                    <p:animEffect transition="in" filter="fade">
                                      <p:cBhvr>
                                        <p:cTn id="12"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0" y="228926"/>
            <a:ext cx="9144000" cy="582602"/>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1128969" y="320172"/>
            <a:ext cx="1980029" cy="400110"/>
          </a:xfrm>
          <a:prstGeom prst="rect">
            <a:avLst/>
          </a:prstGeom>
        </p:spPr>
        <p:txBody>
          <a:bodyPr wrap="none">
            <a:spAutoFit/>
          </a:bodyPr>
          <a:lstStyle/>
          <a:p>
            <a:r>
              <a:rPr lang="zh-CN" altLang="en-US" sz="2000" dirty="0">
                <a:solidFill>
                  <a:schemeClr val="bg1"/>
                </a:solidFill>
                <a:latin typeface="微软雅黑" pitchFamily="34" charset="-122"/>
                <a:ea typeface="微软雅黑" pitchFamily="34" charset="-122"/>
              </a:rPr>
              <a:t>需求获取及实现</a:t>
            </a:r>
            <a:endParaRPr lang="zh-CN" altLang="en-US" sz="2000" dirty="0">
              <a:solidFill>
                <a:schemeClr val="bg1"/>
              </a:solidFill>
              <a:latin typeface="微软雅黑" pitchFamily="34" charset="-122"/>
              <a:ea typeface="微软雅黑" pitchFamily="34" charset="-122"/>
            </a:endParaRPr>
          </a:p>
        </p:txBody>
      </p:sp>
      <p:sp>
        <p:nvSpPr>
          <p:cNvPr id="7" name="泪滴形 6"/>
          <p:cNvSpPr/>
          <p:nvPr/>
        </p:nvSpPr>
        <p:spPr>
          <a:xfrm>
            <a:off x="287524" y="267494"/>
            <a:ext cx="504056" cy="504056"/>
          </a:xfrm>
          <a:prstGeom prst="teardrop">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319324" y="280194"/>
            <a:ext cx="809645" cy="400110"/>
          </a:xfrm>
          <a:prstGeom prst="rect">
            <a:avLst/>
          </a:prstGeom>
        </p:spPr>
        <p:txBody>
          <a:bodyPr wrap="none">
            <a:spAutoFit/>
          </a:bodyPr>
          <a:lstStyle/>
          <a:p>
            <a:pPr lvl="0" algn="ctr" defTabSz="914400"/>
            <a:r>
              <a:rPr lang="en-US" altLang="zh-CN" sz="2000" b="1" dirty="0" smtClean="0">
                <a:solidFill>
                  <a:schemeClr val="bg1"/>
                </a:solidFill>
              </a:rPr>
              <a:t>Part </a:t>
            </a:r>
            <a:r>
              <a:rPr lang="en-US" altLang="zh-CN" sz="2000" b="1" dirty="0">
                <a:solidFill>
                  <a:schemeClr val="bg1"/>
                </a:solidFill>
              </a:rPr>
              <a:t>2</a:t>
            </a:r>
            <a:endParaRPr lang="zh-CN" altLang="en-US" sz="2000" b="1" dirty="0">
              <a:solidFill>
                <a:schemeClr val="bg1"/>
              </a:solidFill>
            </a:endParaRPr>
          </a:p>
        </p:txBody>
      </p:sp>
      <p:grpSp>
        <p:nvGrpSpPr>
          <p:cNvPr id="53" name="组合 15"/>
          <p:cNvGrpSpPr>
            <a:grpSpLocks/>
          </p:cNvGrpSpPr>
          <p:nvPr/>
        </p:nvGrpSpPr>
        <p:grpSpPr bwMode="auto">
          <a:xfrm flipH="1">
            <a:off x="7308304" y="95438"/>
            <a:ext cx="1850380" cy="835254"/>
            <a:chOff x="642910" y="357170"/>
            <a:chExt cx="1762153" cy="428643"/>
          </a:xfrm>
        </p:grpSpPr>
        <p:sp>
          <p:nvSpPr>
            <p:cNvPr id="54" name="任意多边形 53"/>
            <p:cNvSpPr/>
            <p:nvPr/>
          </p:nvSpPr>
          <p:spPr>
            <a:xfrm>
              <a:off x="2071683" y="714373"/>
              <a:ext cx="333380" cy="71440"/>
            </a:xfrm>
            <a:custGeom>
              <a:avLst/>
              <a:gdLst>
                <a:gd name="connsiteX0" fmla="*/ 0 w 333375"/>
                <a:gd name="connsiteY0" fmla="*/ 0 h 71438"/>
                <a:gd name="connsiteX1" fmla="*/ 0 w 333375"/>
                <a:gd name="connsiteY1" fmla="*/ 71438 h 71438"/>
                <a:gd name="connsiteX2" fmla="*/ 333375 w 333375"/>
                <a:gd name="connsiteY2" fmla="*/ 9525 h 71438"/>
                <a:gd name="connsiteX3" fmla="*/ 0 w 333375"/>
                <a:gd name="connsiteY3" fmla="*/ 0 h 71438"/>
              </a:gdLst>
              <a:ahLst/>
              <a:cxnLst>
                <a:cxn ang="0">
                  <a:pos x="connsiteX0" y="connsiteY0"/>
                </a:cxn>
                <a:cxn ang="0">
                  <a:pos x="connsiteX1" y="connsiteY1"/>
                </a:cxn>
                <a:cxn ang="0">
                  <a:pos x="connsiteX2" y="connsiteY2"/>
                </a:cxn>
                <a:cxn ang="0">
                  <a:pos x="connsiteX3" y="connsiteY3"/>
                </a:cxn>
              </a:cxnLst>
              <a:rect l="l" t="t" r="r" b="b"/>
              <a:pathLst>
                <a:path w="333375" h="71438">
                  <a:moveTo>
                    <a:pt x="0" y="0"/>
                  </a:moveTo>
                  <a:lnTo>
                    <a:pt x="0" y="71438"/>
                  </a:lnTo>
                  <a:lnTo>
                    <a:pt x="333375" y="9525"/>
                  </a:lnTo>
                  <a:lnTo>
                    <a:pt x="0" y="0"/>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p:cNvSpPr/>
            <p:nvPr/>
          </p:nvSpPr>
          <p:spPr>
            <a:xfrm>
              <a:off x="642910" y="357170"/>
              <a:ext cx="1428773" cy="428643"/>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任意多边形 55"/>
            <p:cNvSpPr/>
            <p:nvPr/>
          </p:nvSpPr>
          <p:spPr>
            <a:xfrm>
              <a:off x="2071683" y="357170"/>
              <a:ext cx="314330" cy="61916"/>
            </a:xfrm>
            <a:custGeom>
              <a:avLst/>
              <a:gdLst>
                <a:gd name="connsiteX0" fmla="*/ 0 w 314325"/>
                <a:gd name="connsiteY0" fmla="*/ 61912 h 61912"/>
                <a:gd name="connsiteX1" fmla="*/ 0 w 314325"/>
                <a:gd name="connsiteY1" fmla="*/ 0 h 61912"/>
                <a:gd name="connsiteX2" fmla="*/ 314325 w 314325"/>
                <a:gd name="connsiteY2" fmla="*/ 61912 h 61912"/>
                <a:gd name="connsiteX3" fmla="*/ 0 w 314325"/>
                <a:gd name="connsiteY3" fmla="*/ 61912 h 61912"/>
              </a:gdLst>
              <a:ahLst/>
              <a:cxnLst>
                <a:cxn ang="0">
                  <a:pos x="connsiteX0" y="connsiteY0"/>
                </a:cxn>
                <a:cxn ang="0">
                  <a:pos x="connsiteX1" y="connsiteY1"/>
                </a:cxn>
                <a:cxn ang="0">
                  <a:pos x="connsiteX2" y="connsiteY2"/>
                </a:cxn>
                <a:cxn ang="0">
                  <a:pos x="connsiteX3" y="connsiteY3"/>
                </a:cxn>
              </a:cxnLst>
              <a:rect l="l" t="t" r="r" b="b"/>
              <a:pathLst>
                <a:path w="314325" h="61912">
                  <a:moveTo>
                    <a:pt x="0" y="61912"/>
                  </a:moveTo>
                  <a:lnTo>
                    <a:pt x="0" y="0"/>
                  </a:lnTo>
                  <a:lnTo>
                    <a:pt x="314325" y="61912"/>
                  </a:lnTo>
                  <a:lnTo>
                    <a:pt x="0" y="61912"/>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 name="组合 5"/>
          <p:cNvGrpSpPr/>
          <p:nvPr/>
        </p:nvGrpSpPr>
        <p:grpSpPr>
          <a:xfrm>
            <a:off x="280744" y="1059582"/>
            <a:ext cx="1661679" cy="576064"/>
            <a:chOff x="1128969" y="3163443"/>
            <a:chExt cx="1661679" cy="576064"/>
          </a:xfrm>
        </p:grpSpPr>
        <p:sp>
          <p:nvSpPr>
            <p:cNvPr id="29" name="椭圆 28"/>
            <p:cNvSpPr/>
            <p:nvPr/>
          </p:nvSpPr>
          <p:spPr>
            <a:xfrm>
              <a:off x="1128969" y="3163443"/>
              <a:ext cx="576064" cy="576064"/>
            </a:xfrm>
            <a:prstGeom prst="ellipse">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latin typeface="Impact" pitchFamily="34" charset="0"/>
                </a:rPr>
                <a:t>15</a:t>
              </a:r>
              <a:endParaRPr lang="zh-CN" altLang="en-US" sz="1600" dirty="0">
                <a:latin typeface="Impact" pitchFamily="34" charset="0"/>
              </a:endParaRPr>
            </a:p>
          </p:txBody>
        </p:sp>
        <p:sp>
          <p:nvSpPr>
            <p:cNvPr id="33" name="TextBox 32"/>
            <p:cNvSpPr txBox="1"/>
            <p:nvPr/>
          </p:nvSpPr>
          <p:spPr>
            <a:xfrm>
              <a:off x="1682652" y="3297587"/>
              <a:ext cx="1107996" cy="369332"/>
            </a:xfrm>
            <a:prstGeom prst="rect">
              <a:avLst/>
            </a:prstGeom>
            <a:noFill/>
          </p:spPr>
          <p:txBody>
            <a:bodyPr wrap="none" rtlCol="0">
              <a:spAutoFit/>
            </a:bodyPr>
            <a:lstStyle/>
            <a:p>
              <a:r>
                <a:rPr lang="zh-CN" altLang="en-US" sz="1800" dirty="0" smtClean="0">
                  <a:solidFill>
                    <a:schemeClr val="bg1"/>
                  </a:solidFill>
                  <a:latin typeface="+mj-lt"/>
                  <a:ea typeface="FZLanTingHeiS-EL-GB"/>
                </a:rPr>
                <a:t>测试用例</a:t>
              </a:r>
              <a:endParaRPr lang="zh-CN" altLang="en-US" sz="1800" dirty="0">
                <a:solidFill>
                  <a:schemeClr val="bg1"/>
                </a:solidFill>
                <a:latin typeface="+mj-lt"/>
                <a:ea typeface="FZLanTingHeiS-EL-GB"/>
              </a:endParaRPr>
            </a:p>
          </p:txBody>
        </p:sp>
      </p:grpSp>
      <p:sp>
        <p:nvSpPr>
          <p:cNvPr id="59" name="TextBox 58"/>
          <p:cNvSpPr txBox="1"/>
          <p:nvPr/>
        </p:nvSpPr>
        <p:spPr>
          <a:xfrm>
            <a:off x="2260128" y="1193726"/>
            <a:ext cx="5688632" cy="830997"/>
          </a:xfrm>
          <a:prstGeom prst="rect">
            <a:avLst/>
          </a:prstGeom>
          <a:noFill/>
        </p:spPr>
        <p:txBody>
          <a:bodyPr wrap="square" rtlCol="0">
            <a:spAutoFit/>
          </a:bodyPr>
          <a:lstStyle/>
          <a:p>
            <a:pPr marL="0" lvl="1"/>
            <a:r>
              <a:rPr lang="zh-CN" altLang="en-US" sz="1600" b="1" dirty="0">
                <a:solidFill>
                  <a:schemeClr val="bg1"/>
                </a:solidFill>
              </a:rPr>
              <a:t>对所获取的需求</a:t>
            </a:r>
            <a:r>
              <a:rPr lang="zh-CN" altLang="en-US" sz="1600" b="1" dirty="0" smtClean="0">
                <a:solidFill>
                  <a:schemeClr val="bg1"/>
                </a:solidFill>
              </a:rPr>
              <a:t>，我们可以单独的测试与验证每一项需求，我们采用黑盒测试的等价类测试方法来进行软件测试，对应的</a:t>
            </a:r>
            <a:r>
              <a:rPr lang="en-US" altLang="zh-CN" sz="1600" b="1" dirty="0" smtClean="0">
                <a:solidFill>
                  <a:schemeClr val="bg1"/>
                </a:solidFill>
              </a:rPr>
              <a:t>125</a:t>
            </a:r>
            <a:r>
              <a:rPr lang="zh-CN" altLang="en-US" sz="1600" b="1" dirty="0" smtClean="0">
                <a:solidFill>
                  <a:schemeClr val="bg1"/>
                </a:solidFill>
              </a:rPr>
              <a:t>项需求，我们共编写了</a:t>
            </a:r>
            <a:r>
              <a:rPr lang="en-US" altLang="zh-CN" sz="1600" b="1" dirty="0" smtClean="0">
                <a:solidFill>
                  <a:schemeClr val="bg1"/>
                </a:solidFill>
              </a:rPr>
              <a:t>125</a:t>
            </a:r>
            <a:r>
              <a:rPr lang="zh-CN" altLang="en-US" sz="1600" b="1" dirty="0" smtClean="0">
                <a:solidFill>
                  <a:schemeClr val="bg1"/>
                </a:solidFill>
              </a:rPr>
              <a:t>项测试用例。</a:t>
            </a:r>
            <a:endParaRPr lang="zh-CN" altLang="zh-CN" sz="1600" b="1" dirty="0">
              <a:solidFill>
                <a:schemeClr val="bg1"/>
              </a:solidFill>
            </a:endParaRPr>
          </a:p>
        </p:txBody>
      </p:sp>
      <p:graphicFrame>
        <p:nvGraphicFramePr>
          <p:cNvPr id="2" name="表格 1"/>
          <p:cNvGraphicFramePr>
            <a:graphicFrameLocks noGrp="1"/>
          </p:cNvGraphicFramePr>
          <p:nvPr>
            <p:extLst>
              <p:ext uri="{D42A27DB-BD31-4B8C-83A1-F6EECF244321}">
                <p14:modId xmlns:p14="http://schemas.microsoft.com/office/powerpoint/2010/main" val="2248588648"/>
              </p:ext>
            </p:extLst>
          </p:nvPr>
        </p:nvGraphicFramePr>
        <p:xfrm>
          <a:off x="2033076" y="80980"/>
          <a:ext cx="5077848" cy="6834189"/>
        </p:xfrm>
        <a:graphic>
          <a:graphicData uri="http://schemas.openxmlformats.org/drawingml/2006/table">
            <a:tbl>
              <a:tblPr>
                <a:tableStyleId>{5C22544A-7EE6-4342-B048-85BDC9FD1C3A}</a:tableStyleId>
              </a:tblPr>
              <a:tblGrid>
                <a:gridCol w="694027"/>
                <a:gridCol w="1644869"/>
                <a:gridCol w="521906"/>
                <a:gridCol w="521906"/>
                <a:gridCol w="521906"/>
                <a:gridCol w="1173234"/>
              </a:tblGrid>
              <a:tr h="39894">
                <a:tc>
                  <a:txBody>
                    <a:bodyPr/>
                    <a:lstStyle/>
                    <a:p>
                      <a:pPr algn="l">
                        <a:spcAft>
                          <a:spcPts val="0"/>
                        </a:spcAft>
                      </a:pPr>
                      <a:r>
                        <a:rPr lang="zh-CN" sz="700" kern="100" dirty="0">
                          <a:effectLst/>
                        </a:rPr>
                        <a:t>项目</a:t>
                      </a:r>
                      <a:r>
                        <a:rPr lang="en-US" sz="700" kern="100" dirty="0">
                          <a:effectLst/>
                        </a:rPr>
                        <a:t>/</a:t>
                      </a:r>
                      <a:r>
                        <a:rPr lang="zh-CN" sz="700" kern="100" dirty="0">
                          <a:effectLst/>
                        </a:rPr>
                        <a:t>软件</a:t>
                      </a:r>
                      <a:endParaRPr lang="zh-CN" sz="700" kern="100" dirty="0">
                        <a:effectLst/>
                        <a:latin typeface="Times New Roman"/>
                        <a:ea typeface="宋体"/>
                      </a:endParaRPr>
                    </a:p>
                  </a:txBody>
                  <a:tcPr marL="513" marR="513" marT="513" marB="0"/>
                </a:tc>
                <a:tc gridSpan="2">
                  <a:txBody>
                    <a:bodyPr/>
                    <a:lstStyle/>
                    <a:p>
                      <a:pPr algn="l">
                        <a:spcAft>
                          <a:spcPts val="0"/>
                        </a:spcAft>
                      </a:pPr>
                      <a:r>
                        <a:rPr lang="zh-CN" sz="700" kern="100">
                          <a:effectLst/>
                        </a:rPr>
                        <a:t>软件工程系列课程教学辅助网站</a:t>
                      </a:r>
                      <a:endParaRPr lang="zh-CN" sz="700" kern="100">
                        <a:effectLst/>
                        <a:latin typeface="Times New Roman"/>
                        <a:ea typeface="宋体"/>
                      </a:endParaRPr>
                    </a:p>
                  </a:txBody>
                  <a:tcPr marL="513" marR="513" marT="513" marB="0"/>
                </a:tc>
                <a:tc hMerge="1">
                  <a:txBody>
                    <a:bodyPr/>
                    <a:lstStyle/>
                    <a:p>
                      <a:endParaRPr lang="zh-CN" altLang="en-US"/>
                    </a:p>
                  </a:txBody>
                  <a:tcPr/>
                </a:tc>
                <a:tc gridSpan="2">
                  <a:txBody>
                    <a:bodyPr/>
                    <a:lstStyle/>
                    <a:p>
                      <a:pPr algn="l">
                        <a:spcAft>
                          <a:spcPts val="0"/>
                        </a:spcAft>
                      </a:pPr>
                      <a:r>
                        <a:rPr lang="zh-CN" sz="700" kern="100">
                          <a:effectLst/>
                        </a:rPr>
                        <a:t>程序版本</a:t>
                      </a:r>
                      <a:endParaRPr lang="zh-CN" sz="700" kern="100">
                        <a:effectLst/>
                        <a:latin typeface="Times New Roman"/>
                        <a:ea typeface="宋体"/>
                      </a:endParaRPr>
                    </a:p>
                  </a:txBody>
                  <a:tcPr marL="513" marR="513" marT="513" marB="0"/>
                </a:tc>
                <a:tc hMerge="1">
                  <a:txBody>
                    <a:bodyPr/>
                    <a:lstStyle/>
                    <a:p>
                      <a:endParaRPr lang="zh-CN" altLang="en-US"/>
                    </a:p>
                  </a:txBody>
                  <a:tcPr/>
                </a:tc>
                <a:tc>
                  <a:txBody>
                    <a:bodyPr/>
                    <a:lstStyle/>
                    <a:p>
                      <a:pPr algn="l">
                        <a:spcAft>
                          <a:spcPts val="0"/>
                        </a:spcAft>
                      </a:pPr>
                      <a:r>
                        <a:rPr lang="en-US" sz="700" kern="100">
                          <a:effectLst/>
                        </a:rPr>
                        <a:t>1.0</a:t>
                      </a:r>
                      <a:endParaRPr lang="zh-CN" sz="700" kern="100">
                        <a:effectLst/>
                        <a:latin typeface="Times New Roman"/>
                        <a:ea typeface="宋体"/>
                      </a:endParaRPr>
                    </a:p>
                  </a:txBody>
                  <a:tcPr marL="0" marR="0" marT="0" marB="0"/>
                </a:tc>
              </a:tr>
              <a:tr h="30049">
                <a:tc>
                  <a:txBody>
                    <a:bodyPr/>
                    <a:lstStyle/>
                    <a:p>
                      <a:pPr algn="l">
                        <a:spcAft>
                          <a:spcPts val="0"/>
                        </a:spcAft>
                      </a:pPr>
                      <a:r>
                        <a:rPr lang="zh-CN" sz="700" kern="100">
                          <a:effectLst/>
                        </a:rPr>
                        <a:t>功能模块</a:t>
                      </a:r>
                      <a:endParaRPr lang="zh-CN" sz="700" kern="100">
                        <a:effectLst/>
                        <a:latin typeface="Times New Roman"/>
                        <a:ea typeface="宋体"/>
                      </a:endParaRPr>
                    </a:p>
                  </a:txBody>
                  <a:tcPr marL="513" marR="513" marT="513" marB="0"/>
                </a:tc>
                <a:tc gridSpan="2">
                  <a:txBody>
                    <a:bodyPr/>
                    <a:lstStyle/>
                    <a:p>
                      <a:pPr algn="l">
                        <a:spcAft>
                          <a:spcPts val="0"/>
                        </a:spcAft>
                      </a:pPr>
                      <a:r>
                        <a:rPr lang="zh-CN" sz="700" kern="100">
                          <a:effectLst/>
                        </a:rPr>
                        <a:t>游客注册</a:t>
                      </a:r>
                      <a:endParaRPr lang="zh-CN" sz="700" kern="100">
                        <a:effectLst/>
                        <a:latin typeface="Times New Roman"/>
                        <a:ea typeface="宋体"/>
                      </a:endParaRPr>
                    </a:p>
                  </a:txBody>
                  <a:tcPr marL="513" marR="513" marT="513" marB="0"/>
                </a:tc>
                <a:tc hMerge="1">
                  <a:txBody>
                    <a:bodyPr/>
                    <a:lstStyle/>
                    <a:p>
                      <a:endParaRPr lang="zh-CN" altLang="en-US"/>
                    </a:p>
                  </a:txBody>
                  <a:tcPr/>
                </a:tc>
                <a:tc gridSpan="2">
                  <a:txBody>
                    <a:bodyPr/>
                    <a:lstStyle/>
                    <a:p>
                      <a:pPr algn="l">
                        <a:spcAft>
                          <a:spcPts val="0"/>
                        </a:spcAft>
                      </a:pPr>
                      <a:r>
                        <a:rPr lang="zh-CN" sz="700" kern="100">
                          <a:effectLst/>
                        </a:rPr>
                        <a:t>编制人</a:t>
                      </a:r>
                      <a:endParaRPr lang="zh-CN" sz="700" kern="100">
                        <a:effectLst/>
                        <a:latin typeface="Times New Roman"/>
                        <a:ea typeface="宋体"/>
                      </a:endParaRPr>
                    </a:p>
                  </a:txBody>
                  <a:tcPr marL="513" marR="513" marT="513" marB="0"/>
                </a:tc>
                <a:tc hMerge="1">
                  <a:txBody>
                    <a:bodyPr/>
                    <a:lstStyle/>
                    <a:p>
                      <a:endParaRPr lang="zh-CN" altLang="en-US"/>
                    </a:p>
                  </a:txBody>
                  <a:tcPr/>
                </a:tc>
                <a:tc>
                  <a:txBody>
                    <a:bodyPr/>
                    <a:lstStyle/>
                    <a:p>
                      <a:pPr algn="l">
                        <a:spcAft>
                          <a:spcPts val="0"/>
                        </a:spcAft>
                      </a:pPr>
                      <a:r>
                        <a:rPr lang="zh-CN" sz="700" kern="100">
                          <a:effectLst/>
                        </a:rPr>
                        <a:t>蒋家俊</a:t>
                      </a:r>
                      <a:endParaRPr lang="zh-CN" sz="700" kern="100">
                        <a:effectLst/>
                        <a:latin typeface="Times New Roman"/>
                        <a:ea typeface="宋体"/>
                      </a:endParaRPr>
                    </a:p>
                  </a:txBody>
                  <a:tcPr marL="0" marR="0" marT="0" marB="0"/>
                </a:tc>
              </a:tr>
              <a:tr h="39894">
                <a:tc>
                  <a:txBody>
                    <a:bodyPr/>
                    <a:lstStyle/>
                    <a:p>
                      <a:pPr algn="l">
                        <a:spcAft>
                          <a:spcPts val="0"/>
                        </a:spcAft>
                      </a:pPr>
                      <a:r>
                        <a:rPr lang="zh-CN" sz="700" kern="100">
                          <a:effectLst/>
                        </a:rPr>
                        <a:t>用例编号</a:t>
                      </a:r>
                      <a:endParaRPr lang="zh-CN" sz="700" kern="100">
                        <a:effectLst/>
                        <a:latin typeface="Times New Roman"/>
                        <a:ea typeface="宋体"/>
                      </a:endParaRPr>
                    </a:p>
                  </a:txBody>
                  <a:tcPr marL="513" marR="513" marT="513" marB="0"/>
                </a:tc>
                <a:tc gridSpan="2">
                  <a:txBody>
                    <a:bodyPr/>
                    <a:lstStyle/>
                    <a:p>
                      <a:pPr algn="l">
                        <a:spcAft>
                          <a:spcPts val="0"/>
                        </a:spcAft>
                      </a:pPr>
                      <a:r>
                        <a:rPr lang="en-US" sz="700" kern="100">
                          <a:effectLst/>
                        </a:rPr>
                        <a:t>UVid2</a:t>
                      </a:r>
                      <a:endParaRPr lang="zh-CN" sz="700" kern="100">
                        <a:effectLst/>
                        <a:latin typeface="Times New Roman"/>
                        <a:ea typeface="宋体"/>
                      </a:endParaRPr>
                    </a:p>
                  </a:txBody>
                  <a:tcPr marL="513" marR="513" marT="513" marB="0"/>
                </a:tc>
                <a:tc hMerge="1">
                  <a:txBody>
                    <a:bodyPr/>
                    <a:lstStyle/>
                    <a:p>
                      <a:endParaRPr lang="zh-CN" altLang="en-US"/>
                    </a:p>
                  </a:txBody>
                  <a:tcPr/>
                </a:tc>
                <a:tc gridSpan="2">
                  <a:txBody>
                    <a:bodyPr/>
                    <a:lstStyle/>
                    <a:p>
                      <a:pPr algn="l">
                        <a:spcAft>
                          <a:spcPts val="0"/>
                        </a:spcAft>
                      </a:pPr>
                      <a:r>
                        <a:rPr lang="zh-CN" sz="700" kern="100">
                          <a:effectLst/>
                        </a:rPr>
                        <a:t>编制时间</a:t>
                      </a:r>
                      <a:endParaRPr lang="zh-CN" sz="700" kern="100">
                        <a:effectLst/>
                        <a:latin typeface="Times New Roman"/>
                        <a:ea typeface="宋体"/>
                      </a:endParaRPr>
                    </a:p>
                  </a:txBody>
                  <a:tcPr marL="513" marR="513" marT="513" marB="0"/>
                </a:tc>
                <a:tc hMerge="1">
                  <a:txBody>
                    <a:bodyPr/>
                    <a:lstStyle/>
                    <a:p>
                      <a:endParaRPr lang="zh-CN" altLang="en-US"/>
                    </a:p>
                  </a:txBody>
                  <a:tcPr/>
                </a:tc>
                <a:tc>
                  <a:txBody>
                    <a:bodyPr/>
                    <a:lstStyle/>
                    <a:p>
                      <a:pPr algn="l">
                        <a:spcAft>
                          <a:spcPts val="0"/>
                        </a:spcAft>
                      </a:pPr>
                      <a:r>
                        <a:rPr lang="en-US" sz="700" kern="100">
                          <a:effectLst/>
                        </a:rPr>
                        <a:t>2017-12-15</a:t>
                      </a:r>
                      <a:endParaRPr lang="zh-CN" sz="700" kern="100">
                        <a:effectLst/>
                        <a:latin typeface="Times New Roman"/>
                        <a:ea typeface="宋体"/>
                      </a:endParaRPr>
                    </a:p>
                  </a:txBody>
                  <a:tcPr marL="0" marR="0" marT="0" marB="0"/>
                </a:tc>
              </a:tr>
              <a:tr h="0">
                <a:tc>
                  <a:txBody>
                    <a:bodyPr/>
                    <a:lstStyle/>
                    <a:p>
                      <a:pPr algn="l">
                        <a:spcAft>
                          <a:spcPts val="0"/>
                        </a:spcAft>
                      </a:pPr>
                      <a:r>
                        <a:rPr lang="zh-CN" sz="700" kern="100">
                          <a:effectLst/>
                        </a:rPr>
                        <a:t>相关用例</a:t>
                      </a:r>
                      <a:endParaRPr lang="zh-CN" sz="700" kern="100">
                        <a:effectLst/>
                        <a:latin typeface="Times New Roman"/>
                        <a:ea typeface="宋体"/>
                      </a:endParaRPr>
                    </a:p>
                  </a:txBody>
                  <a:tcPr marL="513" marR="513" marT="513" marB="0"/>
                </a:tc>
                <a:tc gridSpan="5">
                  <a:txBody>
                    <a:bodyPr/>
                    <a:lstStyle/>
                    <a:p>
                      <a:pPr algn="l">
                        <a:spcAft>
                          <a:spcPts val="0"/>
                        </a:spcAft>
                      </a:pPr>
                      <a:r>
                        <a:rPr lang="en-US" sz="700" kern="100">
                          <a:effectLst/>
                        </a:rPr>
                        <a:t>Vid2</a:t>
                      </a:r>
                      <a:endParaRPr lang="zh-CN" sz="700" kern="100">
                        <a:effectLst/>
                        <a:latin typeface="Times New Roman"/>
                        <a:ea typeface="宋体"/>
                      </a:endParaRPr>
                    </a:p>
                  </a:txBody>
                  <a:tcPr marL="513" marR="513" marT="513"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r>
              <a:tr h="0">
                <a:tc>
                  <a:txBody>
                    <a:bodyPr/>
                    <a:lstStyle/>
                    <a:p>
                      <a:pPr algn="l">
                        <a:spcAft>
                          <a:spcPts val="0"/>
                        </a:spcAft>
                      </a:pPr>
                      <a:r>
                        <a:rPr lang="zh-CN" sz="700" kern="100">
                          <a:effectLst/>
                        </a:rPr>
                        <a:t>功能特性</a:t>
                      </a:r>
                      <a:endParaRPr lang="zh-CN" sz="700" kern="100">
                        <a:effectLst/>
                        <a:latin typeface="Times New Roman"/>
                        <a:ea typeface="宋体"/>
                      </a:endParaRPr>
                    </a:p>
                  </a:txBody>
                  <a:tcPr marL="513" marR="513" marT="513" marB="0"/>
                </a:tc>
                <a:tc gridSpan="5">
                  <a:txBody>
                    <a:bodyPr/>
                    <a:lstStyle/>
                    <a:p>
                      <a:pPr algn="l">
                        <a:spcAft>
                          <a:spcPts val="0"/>
                        </a:spcAft>
                      </a:pPr>
                      <a:r>
                        <a:rPr lang="zh-CN" sz="700" kern="100">
                          <a:effectLst/>
                        </a:rPr>
                        <a:t>游客注册</a:t>
                      </a:r>
                      <a:endParaRPr lang="zh-CN" sz="700" kern="100">
                        <a:effectLst/>
                        <a:latin typeface="Times New Roman"/>
                        <a:ea typeface="宋体"/>
                      </a:endParaRPr>
                    </a:p>
                  </a:txBody>
                  <a:tcPr marL="513" marR="513" marT="513"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r>
              <a:tr h="0">
                <a:tc>
                  <a:txBody>
                    <a:bodyPr/>
                    <a:lstStyle/>
                    <a:p>
                      <a:pPr algn="l">
                        <a:spcAft>
                          <a:spcPts val="0"/>
                        </a:spcAft>
                      </a:pPr>
                      <a:r>
                        <a:rPr lang="zh-CN" sz="700" kern="100">
                          <a:effectLst/>
                        </a:rPr>
                        <a:t>测试目的</a:t>
                      </a:r>
                      <a:endParaRPr lang="zh-CN" sz="700" kern="100">
                        <a:effectLst/>
                        <a:latin typeface="Times New Roman"/>
                        <a:ea typeface="宋体"/>
                      </a:endParaRPr>
                    </a:p>
                  </a:txBody>
                  <a:tcPr marL="513" marR="513" marT="513" marB="0"/>
                </a:tc>
                <a:tc gridSpan="5">
                  <a:txBody>
                    <a:bodyPr/>
                    <a:lstStyle/>
                    <a:p>
                      <a:pPr algn="l">
                        <a:spcAft>
                          <a:spcPts val="0"/>
                        </a:spcAft>
                      </a:pPr>
                      <a:r>
                        <a:rPr lang="zh-CN" sz="700" kern="100" dirty="0">
                          <a:effectLst/>
                        </a:rPr>
                        <a:t>确认用户信息合法，避免非法用户进入网站</a:t>
                      </a:r>
                      <a:endParaRPr lang="zh-CN" sz="700" kern="100" dirty="0">
                        <a:effectLst/>
                        <a:latin typeface="Times New Roman"/>
                        <a:ea typeface="宋体"/>
                      </a:endParaRPr>
                    </a:p>
                  </a:txBody>
                  <a:tcPr marL="513" marR="513" marT="513"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r>
              <a:tr h="0">
                <a:tc>
                  <a:txBody>
                    <a:bodyPr/>
                    <a:lstStyle/>
                    <a:p>
                      <a:pPr algn="l">
                        <a:spcAft>
                          <a:spcPts val="0"/>
                        </a:spcAft>
                      </a:pPr>
                      <a:r>
                        <a:rPr lang="zh-CN" sz="700" kern="100">
                          <a:effectLst/>
                        </a:rPr>
                        <a:t>预置条件</a:t>
                      </a:r>
                      <a:endParaRPr lang="zh-CN" sz="700" kern="100">
                        <a:effectLst/>
                        <a:latin typeface="Times New Roman"/>
                        <a:ea typeface="宋体"/>
                      </a:endParaRPr>
                    </a:p>
                  </a:txBody>
                  <a:tcPr marL="513" marR="513" marT="513" marB="0"/>
                </a:tc>
                <a:tc gridSpan="5">
                  <a:txBody>
                    <a:bodyPr/>
                    <a:lstStyle/>
                    <a:p>
                      <a:pPr algn="l">
                        <a:spcAft>
                          <a:spcPts val="0"/>
                        </a:spcAft>
                      </a:pPr>
                      <a:r>
                        <a:rPr lang="zh-CN" sz="700" kern="100">
                          <a:effectLst/>
                        </a:rPr>
                        <a:t>无</a:t>
                      </a:r>
                      <a:endParaRPr lang="zh-CN" sz="700" kern="100">
                        <a:effectLst/>
                        <a:latin typeface="Times New Roman"/>
                        <a:ea typeface="宋体"/>
                      </a:endParaRPr>
                    </a:p>
                  </a:txBody>
                  <a:tcPr marL="513" marR="513" marT="513"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r>
              <a:tr h="0">
                <a:tc>
                  <a:txBody>
                    <a:bodyPr/>
                    <a:lstStyle/>
                    <a:p>
                      <a:pPr algn="l">
                        <a:spcAft>
                          <a:spcPts val="0"/>
                        </a:spcAft>
                      </a:pPr>
                      <a:r>
                        <a:rPr lang="zh-CN" sz="700" kern="100">
                          <a:effectLst/>
                        </a:rPr>
                        <a:t>操作步骤</a:t>
                      </a:r>
                      <a:endParaRPr lang="zh-CN" sz="700" kern="100">
                        <a:effectLst/>
                        <a:latin typeface="Times New Roman"/>
                        <a:ea typeface="宋体"/>
                      </a:endParaRPr>
                    </a:p>
                  </a:txBody>
                  <a:tcPr marL="513" marR="513" marT="513" marB="0"/>
                </a:tc>
                <a:tc>
                  <a:txBody>
                    <a:bodyPr/>
                    <a:lstStyle/>
                    <a:p>
                      <a:pPr algn="l">
                        <a:spcAft>
                          <a:spcPts val="0"/>
                        </a:spcAft>
                      </a:pPr>
                      <a:r>
                        <a:rPr lang="zh-CN" sz="700" kern="100">
                          <a:effectLst/>
                        </a:rPr>
                        <a:t>操作描述</a:t>
                      </a:r>
                      <a:endParaRPr lang="zh-CN" sz="700" kern="100">
                        <a:effectLst/>
                        <a:latin typeface="Times New Roman"/>
                        <a:ea typeface="宋体"/>
                      </a:endParaRPr>
                    </a:p>
                  </a:txBody>
                  <a:tcPr marL="513" marR="513" marT="513" marB="0"/>
                </a:tc>
                <a:tc gridSpan="2">
                  <a:txBody>
                    <a:bodyPr/>
                    <a:lstStyle/>
                    <a:p>
                      <a:pPr algn="l">
                        <a:spcAft>
                          <a:spcPts val="0"/>
                        </a:spcAft>
                      </a:pPr>
                      <a:r>
                        <a:rPr lang="zh-CN" sz="700" kern="100">
                          <a:effectLst/>
                        </a:rPr>
                        <a:t>数据</a:t>
                      </a:r>
                      <a:endParaRPr lang="zh-CN" sz="700" kern="100">
                        <a:effectLst/>
                        <a:latin typeface="Times New Roman"/>
                        <a:ea typeface="宋体"/>
                      </a:endParaRPr>
                    </a:p>
                  </a:txBody>
                  <a:tcPr marL="513" marR="513" marT="513" marB="0"/>
                </a:tc>
                <a:tc hMerge="1">
                  <a:txBody>
                    <a:bodyPr/>
                    <a:lstStyle/>
                    <a:p>
                      <a:endParaRPr lang="zh-CN" altLang="en-US"/>
                    </a:p>
                  </a:txBody>
                  <a:tcPr/>
                </a:tc>
                <a:tc gridSpan="2">
                  <a:txBody>
                    <a:bodyPr/>
                    <a:lstStyle/>
                    <a:p>
                      <a:pPr algn="l">
                        <a:spcAft>
                          <a:spcPts val="0"/>
                        </a:spcAft>
                      </a:pPr>
                      <a:r>
                        <a:rPr lang="zh-CN" sz="700" kern="100">
                          <a:effectLst/>
                        </a:rPr>
                        <a:t>期望结果</a:t>
                      </a:r>
                      <a:endParaRPr lang="zh-CN" sz="700" kern="100">
                        <a:effectLst/>
                        <a:latin typeface="Times New Roman"/>
                        <a:ea typeface="宋体"/>
                      </a:endParaRPr>
                    </a:p>
                  </a:txBody>
                  <a:tcPr marL="513" marR="513" marT="513" marB="0"/>
                </a:tc>
                <a:tc hMerge="1">
                  <a:txBody>
                    <a:bodyPr/>
                    <a:lstStyle/>
                    <a:p>
                      <a:endParaRPr lang="zh-CN" altLang="en-US"/>
                    </a:p>
                  </a:txBody>
                  <a:tcPr/>
                </a:tc>
              </a:tr>
              <a:tr h="699538">
                <a:tc>
                  <a:txBody>
                    <a:bodyPr/>
                    <a:lstStyle/>
                    <a:p>
                      <a:pPr algn="l">
                        <a:spcAft>
                          <a:spcPts val="0"/>
                        </a:spcAft>
                      </a:pPr>
                      <a:r>
                        <a:rPr lang="en-US" sz="700" kern="100">
                          <a:effectLst/>
                        </a:rPr>
                        <a:t>1</a:t>
                      </a:r>
                      <a:endParaRPr lang="zh-CN" sz="700" kern="100">
                        <a:effectLst/>
                        <a:latin typeface="Times New Roman"/>
                        <a:ea typeface="宋体"/>
                      </a:endParaRPr>
                    </a:p>
                  </a:txBody>
                  <a:tcPr marL="513" marR="513" marT="513" marB="0"/>
                </a:tc>
                <a:tc>
                  <a:txBody>
                    <a:bodyPr/>
                    <a:lstStyle/>
                    <a:p>
                      <a:pPr algn="l">
                        <a:spcAft>
                          <a:spcPts val="0"/>
                        </a:spcAft>
                      </a:pPr>
                      <a:r>
                        <a:rPr lang="zh-CN" sz="700" kern="100">
                          <a:effectLst/>
                        </a:rPr>
                        <a:t>输入</a:t>
                      </a:r>
                    </a:p>
                    <a:p>
                      <a:pPr algn="l">
                        <a:spcAft>
                          <a:spcPts val="0"/>
                        </a:spcAft>
                      </a:pPr>
                      <a:r>
                        <a:rPr lang="en-US" sz="700" u="sng" kern="100">
                          <a:effectLst/>
                          <a:hlinkClick r:id="rId2"/>
                        </a:rPr>
                        <a:t>账号31501356@stu.zucc.edu.cn</a:t>
                      </a:r>
                      <a:r>
                        <a:rPr lang="en-US" sz="700" kern="100">
                          <a:effectLst/>
                        </a:rPr>
                        <a:t> </a:t>
                      </a:r>
                      <a:endParaRPr lang="zh-CN" sz="700" kern="100">
                        <a:effectLst/>
                      </a:endParaRPr>
                    </a:p>
                    <a:p>
                      <a:pPr algn="l">
                        <a:spcAft>
                          <a:spcPts val="0"/>
                        </a:spcAft>
                      </a:pPr>
                      <a:r>
                        <a:rPr lang="zh-CN" sz="700" kern="100">
                          <a:effectLst/>
                        </a:rPr>
                        <a:t>密码</a:t>
                      </a:r>
                      <a:r>
                        <a:rPr lang="en-US" sz="700" kern="100">
                          <a:effectLst/>
                        </a:rPr>
                        <a:t>a123456 </a:t>
                      </a:r>
                      <a:endParaRPr lang="zh-CN" sz="700" kern="100">
                        <a:effectLst/>
                      </a:endParaRPr>
                    </a:p>
                    <a:p>
                      <a:pPr algn="l">
                        <a:spcAft>
                          <a:spcPts val="0"/>
                        </a:spcAft>
                      </a:pPr>
                      <a:r>
                        <a:rPr lang="zh-CN" sz="700" kern="100">
                          <a:effectLst/>
                        </a:rPr>
                        <a:t>确认密码</a:t>
                      </a:r>
                      <a:r>
                        <a:rPr lang="en-US" sz="700" kern="100">
                          <a:effectLst/>
                        </a:rPr>
                        <a:t>a123456</a:t>
                      </a:r>
                      <a:endParaRPr lang="zh-CN" sz="700" kern="100">
                        <a:effectLst/>
                      </a:endParaRPr>
                    </a:p>
                    <a:p>
                      <a:pPr algn="l">
                        <a:spcAft>
                          <a:spcPts val="0"/>
                        </a:spcAft>
                      </a:pPr>
                      <a:r>
                        <a:rPr lang="zh-CN" sz="700" kern="100">
                          <a:effectLst/>
                        </a:rPr>
                        <a:t>昵称</a:t>
                      </a:r>
                      <a:r>
                        <a:rPr lang="en-US" sz="700" kern="100">
                          <a:effectLst/>
                        </a:rPr>
                        <a:t>:</a:t>
                      </a:r>
                      <a:r>
                        <a:rPr lang="zh-CN" sz="700" kern="100">
                          <a:effectLst/>
                        </a:rPr>
                        <a:t>阿西吧 </a:t>
                      </a:r>
                    </a:p>
                    <a:p>
                      <a:pPr algn="l">
                        <a:spcAft>
                          <a:spcPts val="0"/>
                        </a:spcAft>
                      </a:pPr>
                      <a:r>
                        <a:rPr lang="zh-CN" sz="700" kern="100">
                          <a:effectLst/>
                        </a:rPr>
                        <a:t>真实姓名</a:t>
                      </a:r>
                      <a:r>
                        <a:rPr lang="en-US" sz="700" kern="100">
                          <a:effectLst/>
                        </a:rPr>
                        <a:t>:</a:t>
                      </a:r>
                      <a:r>
                        <a:rPr lang="zh-CN" sz="700" kern="100">
                          <a:effectLst/>
                        </a:rPr>
                        <a:t>陈盖儿 </a:t>
                      </a:r>
                    </a:p>
                    <a:p>
                      <a:pPr algn="l">
                        <a:spcAft>
                          <a:spcPts val="0"/>
                        </a:spcAft>
                      </a:pPr>
                      <a:r>
                        <a:rPr lang="zh-CN" sz="700" kern="100">
                          <a:effectLst/>
                        </a:rPr>
                        <a:t>身份证：</a:t>
                      </a:r>
                      <a:r>
                        <a:rPr lang="en-US" sz="700" kern="100">
                          <a:effectLst/>
                        </a:rPr>
                        <a:t>33564135654613231 </a:t>
                      </a:r>
                      <a:endParaRPr lang="zh-CN" sz="700" kern="100">
                        <a:effectLst/>
                      </a:endParaRPr>
                    </a:p>
                    <a:p>
                      <a:pPr algn="l">
                        <a:spcAft>
                          <a:spcPts val="0"/>
                        </a:spcAft>
                      </a:pPr>
                      <a:r>
                        <a:rPr lang="zh-CN" sz="700" kern="100">
                          <a:effectLst/>
                        </a:rPr>
                        <a:t>手机号：</a:t>
                      </a:r>
                      <a:r>
                        <a:rPr lang="en-US" sz="700" kern="100">
                          <a:effectLst/>
                        </a:rPr>
                        <a:t>15858262015</a:t>
                      </a:r>
                      <a:endParaRPr lang="zh-CN" sz="700" kern="100">
                        <a:effectLst/>
                      </a:endParaRPr>
                    </a:p>
                    <a:p>
                      <a:pPr algn="l">
                        <a:spcAft>
                          <a:spcPts val="0"/>
                        </a:spcAft>
                      </a:pPr>
                      <a:r>
                        <a:rPr lang="zh-CN" sz="700" kern="100">
                          <a:effectLst/>
                        </a:rPr>
                        <a:t>点击发送验证码</a:t>
                      </a:r>
                    </a:p>
                    <a:p>
                      <a:pPr algn="l">
                        <a:spcAft>
                          <a:spcPts val="0"/>
                        </a:spcAft>
                      </a:pPr>
                      <a:r>
                        <a:rPr lang="zh-CN" sz="700" kern="100">
                          <a:effectLst/>
                        </a:rPr>
                        <a:t>输入验证码</a:t>
                      </a:r>
                    </a:p>
                    <a:p>
                      <a:pPr algn="l">
                        <a:spcAft>
                          <a:spcPts val="0"/>
                        </a:spcAft>
                      </a:pPr>
                      <a:r>
                        <a:rPr lang="zh-CN" sz="700" kern="100">
                          <a:effectLst/>
                        </a:rPr>
                        <a:t>点击确定</a:t>
                      </a:r>
                      <a:endParaRPr lang="zh-CN" sz="700" kern="100">
                        <a:effectLst/>
                        <a:latin typeface="Times New Roman"/>
                        <a:ea typeface="宋体"/>
                      </a:endParaRPr>
                    </a:p>
                  </a:txBody>
                  <a:tcPr marL="513" marR="513" marT="513" marB="0"/>
                </a:tc>
                <a:tc gridSpan="2">
                  <a:txBody>
                    <a:bodyPr/>
                    <a:lstStyle/>
                    <a:p>
                      <a:pPr algn="l">
                        <a:spcAft>
                          <a:spcPts val="0"/>
                        </a:spcAft>
                      </a:pPr>
                      <a:r>
                        <a:rPr lang="en-US" sz="700" u="sng" kern="100" dirty="0">
                          <a:effectLst/>
                          <a:hlinkClick r:id="rId2"/>
                        </a:rPr>
                        <a:t>账号31501356@stu.zucc.edu.cn</a:t>
                      </a:r>
                      <a:r>
                        <a:rPr lang="en-US" sz="700" kern="100" dirty="0">
                          <a:effectLst/>
                        </a:rPr>
                        <a:t> </a:t>
                      </a:r>
                      <a:endParaRPr lang="zh-CN" sz="700" kern="100" dirty="0">
                        <a:effectLst/>
                      </a:endParaRPr>
                    </a:p>
                    <a:p>
                      <a:pPr algn="l">
                        <a:spcAft>
                          <a:spcPts val="0"/>
                        </a:spcAft>
                      </a:pPr>
                      <a:r>
                        <a:rPr lang="zh-CN" sz="700" kern="100" dirty="0">
                          <a:effectLst/>
                        </a:rPr>
                        <a:t>密码</a:t>
                      </a:r>
                      <a:r>
                        <a:rPr lang="en-US" sz="700" kern="100" dirty="0">
                          <a:effectLst/>
                        </a:rPr>
                        <a:t>a123456 </a:t>
                      </a:r>
                      <a:endParaRPr lang="zh-CN" sz="700" kern="100" dirty="0">
                        <a:effectLst/>
                      </a:endParaRPr>
                    </a:p>
                    <a:p>
                      <a:pPr algn="l">
                        <a:spcAft>
                          <a:spcPts val="0"/>
                        </a:spcAft>
                      </a:pPr>
                      <a:r>
                        <a:rPr lang="zh-CN" sz="700" kern="100" dirty="0">
                          <a:effectLst/>
                        </a:rPr>
                        <a:t>确认密码</a:t>
                      </a:r>
                      <a:r>
                        <a:rPr lang="en-US" sz="700" kern="100" dirty="0">
                          <a:effectLst/>
                        </a:rPr>
                        <a:t>a123456</a:t>
                      </a:r>
                      <a:endParaRPr lang="zh-CN" sz="700" kern="100" dirty="0">
                        <a:effectLst/>
                      </a:endParaRPr>
                    </a:p>
                    <a:p>
                      <a:pPr algn="l">
                        <a:spcAft>
                          <a:spcPts val="0"/>
                        </a:spcAft>
                      </a:pPr>
                      <a:r>
                        <a:rPr lang="zh-CN" sz="700" kern="100" dirty="0">
                          <a:effectLst/>
                        </a:rPr>
                        <a:t>昵称</a:t>
                      </a:r>
                      <a:r>
                        <a:rPr lang="en-US" sz="700" kern="100" dirty="0">
                          <a:effectLst/>
                        </a:rPr>
                        <a:t>:</a:t>
                      </a:r>
                      <a:r>
                        <a:rPr lang="zh-CN" sz="700" kern="100" dirty="0">
                          <a:effectLst/>
                        </a:rPr>
                        <a:t>阿西吧 </a:t>
                      </a:r>
                    </a:p>
                    <a:p>
                      <a:pPr algn="l">
                        <a:spcAft>
                          <a:spcPts val="0"/>
                        </a:spcAft>
                      </a:pPr>
                      <a:r>
                        <a:rPr lang="zh-CN" sz="700" kern="100" dirty="0">
                          <a:effectLst/>
                        </a:rPr>
                        <a:t>真实姓名</a:t>
                      </a:r>
                      <a:r>
                        <a:rPr lang="en-US" sz="700" kern="100" dirty="0">
                          <a:effectLst/>
                        </a:rPr>
                        <a:t>:</a:t>
                      </a:r>
                      <a:r>
                        <a:rPr lang="zh-CN" sz="700" kern="100" dirty="0">
                          <a:effectLst/>
                        </a:rPr>
                        <a:t>陈盖儿 </a:t>
                      </a:r>
                    </a:p>
                    <a:p>
                      <a:pPr algn="l">
                        <a:spcAft>
                          <a:spcPts val="0"/>
                        </a:spcAft>
                      </a:pPr>
                      <a:r>
                        <a:rPr lang="zh-CN" sz="700" kern="100" dirty="0">
                          <a:effectLst/>
                        </a:rPr>
                        <a:t>身份证：</a:t>
                      </a:r>
                      <a:r>
                        <a:rPr lang="en-US" sz="700" kern="100" dirty="0">
                          <a:effectLst/>
                        </a:rPr>
                        <a:t>33564135654613231 </a:t>
                      </a:r>
                      <a:endParaRPr lang="zh-CN" sz="700" kern="100" dirty="0">
                        <a:effectLst/>
                      </a:endParaRPr>
                    </a:p>
                    <a:p>
                      <a:pPr algn="l">
                        <a:spcAft>
                          <a:spcPts val="0"/>
                        </a:spcAft>
                      </a:pPr>
                      <a:r>
                        <a:rPr lang="zh-CN" sz="700" kern="100" dirty="0">
                          <a:effectLst/>
                        </a:rPr>
                        <a:t>手机号：</a:t>
                      </a:r>
                      <a:r>
                        <a:rPr lang="en-US" sz="700" kern="100" dirty="0">
                          <a:effectLst/>
                        </a:rPr>
                        <a:t>15858262015</a:t>
                      </a:r>
                      <a:endParaRPr lang="zh-CN" sz="700" kern="100" dirty="0">
                        <a:effectLst/>
                      </a:endParaRPr>
                    </a:p>
                    <a:p>
                      <a:pPr algn="l">
                        <a:spcAft>
                          <a:spcPts val="0"/>
                        </a:spcAft>
                      </a:pPr>
                      <a:r>
                        <a:rPr lang="zh-CN" sz="700" kern="100" dirty="0">
                          <a:effectLst/>
                        </a:rPr>
                        <a:t>验证码：</a:t>
                      </a:r>
                      <a:r>
                        <a:rPr lang="en-US" sz="700" kern="100" dirty="0">
                          <a:effectLst/>
                        </a:rPr>
                        <a:t>123456</a:t>
                      </a:r>
                      <a:endParaRPr lang="zh-CN" sz="700" kern="100" dirty="0">
                        <a:effectLst/>
                      </a:endParaRPr>
                    </a:p>
                    <a:p>
                      <a:pPr algn="l">
                        <a:spcAft>
                          <a:spcPts val="0"/>
                        </a:spcAft>
                      </a:pPr>
                      <a:r>
                        <a:rPr lang="en-US" sz="700" kern="100" dirty="0">
                          <a:effectLst/>
                        </a:rPr>
                        <a:t> </a:t>
                      </a:r>
                      <a:endParaRPr lang="zh-CN" sz="700" kern="100" dirty="0">
                        <a:effectLst/>
                      </a:endParaRPr>
                    </a:p>
                    <a:p>
                      <a:pPr algn="l">
                        <a:spcAft>
                          <a:spcPts val="0"/>
                        </a:spcAft>
                      </a:pPr>
                      <a:r>
                        <a:rPr lang="en-US" sz="700" kern="100" dirty="0">
                          <a:effectLst/>
                        </a:rPr>
                        <a:t> </a:t>
                      </a:r>
                      <a:endParaRPr lang="zh-CN" sz="700" kern="100" dirty="0">
                        <a:effectLst/>
                        <a:latin typeface="Times New Roman"/>
                        <a:ea typeface="宋体"/>
                      </a:endParaRPr>
                    </a:p>
                  </a:txBody>
                  <a:tcPr marL="513" marR="513" marT="513" marB="0"/>
                </a:tc>
                <a:tc hMerge="1">
                  <a:txBody>
                    <a:bodyPr/>
                    <a:lstStyle/>
                    <a:p>
                      <a:endParaRPr lang="zh-CN" altLang="en-US"/>
                    </a:p>
                  </a:txBody>
                  <a:tcPr/>
                </a:tc>
                <a:tc gridSpan="2">
                  <a:txBody>
                    <a:bodyPr/>
                    <a:lstStyle/>
                    <a:p>
                      <a:pPr algn="l">
                        <a:spcAft>
                          <a:spcPts val="0"/>
                        </a:spcAft>
                      </a:pPr>
                      <a:r>
                        <a:rPr lang="zh-CN" sz="700" kern="100">
                          <a:effectLst/>
                        </a:rPr>
                        <a:t>显示 注册成功</a:t>
                      </a:r>
                      <a:endParaRPr lang="zh-CN" sz="700" kern="100">
                        <a:effectLst/>
                        <a:latin typeface="Times New Roman"/>
                        <a:ea typeface="宋体"/>
                      </a:endParaRPr>
                    </a:p>
                  </a:txBody>
                  <a:tcPr marL="513" marR="513" marT="513" marB="0"/>
                </a:tc>
                <a:tc hMerge="1">
                  <a:txBody>
                    <a:bodyPr/>
                    <a:lstStyle/>
                    <a:p>
                      <a:endParaRPr lang="zh-CN" altLang="en-US"/>
                    </a:p>
                  </a:txBody>
                  <a:tcPr/>
                </a:tc>
              </a:tr>
              <a:tr h="679847">
                <a:tc>
                  <a:txBody>
                    <a:bodyPr/>
                    <a:lstStyle/>
                    <a:p>
                      <a:pPr algn="l">
                        <a:spcAft>
                          <a:spcPts val="0"/>
                        </a:spcAft>
                      </a:pPr>
                      <a:r>
                        <a:rPr lang="en-US" sz="700" kern="100">
                          <a:effectLst/>
                        </a:rPr>
                        <a:t>2</a:t>
                      </a:r>
                      <a:endParaRPr lang="zh-CN" sz="700" kern="100">
                        <a:effectLst/>
                        <a:latin typeface="Times New Roman"/>
                        <a:ea typeface="宋体"/>
                      </a:endParaRPr>
                    </a:p>
                  </a:txBody>
                  <a:tcPr marL="513" marR="513" marT="513" marB="0"/>
                </a:tc>
                <a:tc>
                  <a:txBody>
                    <a:bodyPr/>
                    <a:lstStyle/>
                    <a:p>
                      <a:pPr algn="l">
                        <a:spcAft>
                          <a:spcPts val="0"/>
                        </a:spcAft>
                      </a:pPr>
                      <a:r>
                        <a:rPr lang="zh-CN" sz="700" kern="100">
                          <a:effectLst/>
                        </a:rPr>
                        <a:t>输入</a:t>
                      </a:r>
                    </a:p>
                    <a:p>
                      <a:pPr algn="l">
                        <a:spcAft>
                          <a:spcPts val="0"/>
                        </a:spcAft>
                      </a:pPr>
                      <a:r>
                        <a:rPr lang="en-US" sz="700" u="sng" kern="100">
                          <a:effectLst/>
                          <a:hlinkClick r:id="rId2"/>
                        </a:rPr>
                        <a:t>账号31501356@stu.zucc.edu.cn</a:t>
                      </a:r>
                      <a:r>
                        <a:rPr lang="en-US" sz="700" kern="100">
                          <a:effectLst/>
                        </a:rPr>
                        <a:t> </a:t>
                      </a:r>
                      <a:endParaRPr lang="zh-CN" sz="700" kern="100">
                        <a:effectLst/>
                      </a:endParaRPr>
                    </a:p>
                    <a:p>
                      <a:pPr algn="l">
                        <a:spcAft>
                          <a:spcPts val="0"/>
                        </a:spcAft>
                      </a:pPr>
                      <a:r>
                        <a:rPr lang="zh-CN" sz="700" kern="100">
                          <a:effectLst/>
                        </a:rPr>
                        <a:t>密码</a:t>
                      </a:r>
                      <a:r>
                        <a:rPr lang="en-US" sz="700" kern="100">
                          <a:effectLst/>
                        </a:rPr>
                        <a:t>a123456 </a:t>
                      </a:r>
                      <a:endParaRPr lang="zh-CN" sz="700" kern="100">
                        <a:effectLst/>
                      </a:endParaRPr>
                    </a:p>
                    <a:p>
                      <a:pPr algn="l">
                        <a:spcAft>
                          <a:spcPts val="0"/>
                        </a:spcAft>
                      </a:pPr>
                      <a:r>
                        <a:rPr lang="zh-CN" sz="700" kern="100">
                          <a:effectLst/>
                        </a:rPr>
                        <a:t>确认密码</a:t>
                      </a:r>
                      <a:r>
                        <a:rPr lang="en-US" sz="700" kern="100">
                          <a:effectLst/>
                        </a:rPr>
                        <a:t>a1234567</a:t>
                      </a:r>
                      <a:endParaRPr lang="zh-CN" sz="700" kern="100">
                        <a:effectLst/>
                      </a:endParaRPr>
                    </a:p>
                    <a:p>
                      <a:pPr algn="l">
                        <a:spcAft>
                          <a:spcPts val="0"/>
                        </a:spcAft>
                      </a:pPr>
                      <a:r>
                        <a:rPr lang="zh-CN" sz="700" kern="100">
                          <a:effectLst/>
                        </a:rPr>
                        <a:t>昵称</a:t>
                      </a:r>
                      <a:r>
                        <a:rPr lang="en-US" sz="700" kern="100">
                          <a:effectLst/>
                        </a:rPr>
                        <a:t>:</a:t>
                      </a:r>
                      <a:r>
                        <a:rPr lang="zh-CN" sz="700" kern="100">
                          <a:effectLst/>
                        </a:rPr>
                        <a:t>阿西吧 </a:t>
                      </a:r>
                    </a:p>
                    <a:p>
                      <a:pPr algn="l">
                        <a:spcAft>
                          <a:spcPts val="0"/>
                        </a:spcAft>
                      </a:pPr>
                      <a:r>
                        <a:rPr lang="zh-CN" sz="700" kern="100">
                          <a:effectLst/>
                        </a:rPr>
                        <a:t>真实姓名</a:t>
                      </a:r>
                      <a:r>
                        <a:rPr lang="en-US" sz="700" kern="100">
                          <a:effectLst/>
                        </a:rPr>
                        <a:t>:</a:t>
                      </a:r>
                      <a:r>
                        <a:rPr lang="zh-CN" sz="700" kern="100">
                          <a:effectLst/>
                        </a:rPr>
                        <a:t>陈盖儿 </a:t>
                      </a:r>
                    </a:p>
                    <a:p>
                      <a:pPr algn="l">
                        <a:spcAft>
                          <a:spcPts val="0"/>
                        </a:spcAft>
                      </a:pPr>
                      <a:r>
                        <a:rPr lang="zh-CN" sz="700" kern="100">
                          <a:effectLst/>
                        </a:rPr>
                        <a:t>身份证：</a:t>
                      </a:r>
                      <a:r>
                        <a:rPr lang="en-US" sz="700" kern="100">
                          <a:effectLst/>
                        </a:rPr>
                        <a:t>33564135654613231 </a:t>
                      </a:r>
                      <a:endParaRPr lang="zh-CN" sz="700" kern="100">
                        <a:effectLst/>
                      </a:endParaRPr>
                    </a:p>
                    <a:p>
                      <a:pPr algn="l">
                        <a:spcAft>
                          <a:spcPts val="0"/>
                        </a:spcAft>
                      </a:pPr>
                      <a:r>
                        <a:rPr lang="zh-CN" sz="700" kern="100">
                          <a:effectLst/>
                        </a:rPr>
                        <a:t>手机号：</a:t>
                      </a:r>
                      <a:r>
                        <a:rPr lang="en-US" sz="700" kern="100">
                          <a:effectLst/>
                        </a:rPr>
                        <a:t>15858262015</a:t>
                      </a:r>
                      <a:endParaRPr lang="zh-CN" sz="700" kern="100">
                        <a:effectLst/>
                      </a:endParaRPr>
                    </a:p>
                    <a:p>
                      <a:pPr algn="l">
                        <a:spcAft>
                          <a:spcPts val="0"/>
                        </a:spcAft>
                      </a:pPr>
                      <a:r>
                        <a:rPr lang="zh-CN" sz="700" kern="100">
                          <a:effectLst/>
                        </a:rPr>
                        <a:t>点击发送验证码</a:t>
                      </a:r>
                    </a:p>
                    <a:p>
                      <a:pPr algn="l">
                        <a:spcAft>
                          <a:spcPts val="0"/>
                        </a:spcAft>
                      </a:pPr>
                      <a:r>
                        <a:rPr lang="zh-CN" sz="700" kern="100">
                          <a:effectLst/>
                        </a:rPr>
                        <a:t>输入验证码</a:t>
                      </a:r>
                    </a:p>
                    <a:p>
                      <a:pPr algn="l">
                        <a:spcAft>
                          <a:spcPts val="0"/>
                        </a:spcAft>
                      </a:pPr>
                      <a:r>
                        <a:rPr lang="zh-CN" sz="700" kern="100">
                          <a:effectLst/>
                        </a:rPr>
                        <a:t>点击确定</a:t>
                      </a:r>
                      <a:endParaRPr lang="zh-CN" sz="700" kern="100">
                        <a:effectLst/>
                        <a:latin typeface="Times New Roman"/>
                        <a:ea typeface="宋体"/>
                      </a:endParaRPr>
                    </a:p>
                  </a:txBody>
                  <a:tcPr marL="513" marR="513" marT="513" marB="0"/>
                </a:tc>
                <a:tc gridSpan="2">
                  <a:txBody>
                    <a:bodyPr/>
                    <a:lstStyle/>
                    <a:p>
                      <a:pPr algn="l">
                        <a:spcAft>
                          <a:spcPts val="0"/>
                        </a:spcAft>
                      </a:pPr>
                      <a:r>
                        <a:rPr lang="en-US" sz="700" u="sng" kern="100">
                          <a:effectLst/>
                          <a:hlinkClick r:id="rId2"/>
                        </a:rPr>
                        <a:t>账号31501356@stu.zucc.edu.cn</a:t>
                      </a:r>
                      <a:r>
                        <a:rPr lang="en-US" sz="700" kern="100">
                          <a:effectLst/>
                        </a:rPr>
                        <a:t> </a:t>
                      </a:r>
                      <a:endParaRPr lang="zh-CN" sz="700" kern="100">
                        <a:effectLst/>
                      </a:endParaRPr>
                    </a:p>
                    <a:p>
                      <a:pPr algn="l">
                        <a:spcAft>
                          <a:spcPts val="0"/>
                        </a:spcAft>
                      </a:pPr>
                      <a:r>
                        <a:rPr lang="zh-CN" sz="700" kern="100">
                          <a:effectLst/>
                        </a:rPr>
                        <a:t>密码</a:t>
                      </a:r>
                      <a:r>
                        <a:rPr lang="en-US" sz="700" kern="100">
                          <a:effectLst/>
                        </a:rPr>
                        <a:t>a123456 </a:t>
                      </a:r>
                      <a:endParaRPr lang="zh-CN" sz="700" kern="100">
                        <a:effectLst/>
                      </a:endParaRPr>
                    </a:p>
                    <a:p>
                      <a:pPr algn="l">
                        <a:spcAft>
                          <a:spcPts val="0"/>
                        </a:spcAft>
                      </a:pPr>
                      <a:r>
                        <a:rPr lang="zh-CN" sz="700" kern="100">
                          <a:effectLst/>
                        </a:rPr>
                        <a:t>确认密码</a:t>
                      </a:r>
                      <a:r>
                        <a:rPr lang="en-US" sz="700" kern="100">
                          <a:effectLst/>
                        </a:rPr>
                        <a:t>a1234567</a:t>
                      </a:r>
                      <a:endParaRPr lang="zh-CN" sz="700" kern="100">
                        <a:effectLst/>
                      </a:endParaRPr>
                    </a:p>
                    <a:p>
                      <a:pPr algn="l">
                        <a:spcAft>
                          <a:spcPts val="0"/>
                        </a:spcAft>
                      </a:pPr>
                      <a:r>
                        <a:rPr lang="zh-CN" sz="700" kern="100">
                          <a:effectLst/>
                        </a:rPr>
                        <a:t>昵称</a:t>
                      </a:r>
                      <a:r>
                        <a:rPr lang="en-US" sz="700" kern="100">
                          <a:effectLst/>
                        </a:rPr>
                        <a:t>:</a:t>
                      </a:r>
                      <a:r>
                        <a:rPr lang="zh-CN" sz="700" kern="100">
                          <a:effectLst/>
                        </a:rPr>
                        <a:t>阿西吧 </a:t>
                      </a:r>
                    </a:p>
                    <a:p>
                      <a:pPr algn="l">
                        <a:spcAft>
                          <a:spcPts val="0"/>
                        </a:spcAft>
                      </a:pPr>
                      <a:r>
                        <a:rPr lang="zh-CN" sz="700" kern="100">
                          <a:effectLst/>
                        </a:rPr>
                        <a:t>真实姓名</a:t>
                      </a:r>
                      <a:r>
                        <a:rPr lang="en-US" sz="700" kern="100">
                          <a:effectLst/>
                        </a:rPr>
                        <a:t>:</a:t>
                      </a:r>
                      <a:r>
                        <a:rPr lang="zh-CN" sz="700" kern="100">
                          <a:effectLst/>
                        </a:rPr>
                        <a:t>陈盖儿 </a:t>
                      </a:r>
                    </a:p>
                    <a:p>
                      <a:pPr algn="l">
                        <a:spcAft>
                          <a:spcPts val="0"/>
                        </a:spcAft>
                      </a:pPr>
                      <a:r>
                        <a:rPr lang="zh-CN" sz="700" kern="100">
                          <a:effectLst/>
                        </a:rPr>
                        <a:t>身份证：</a:t>
                      </a:r>
                      <a:r>
                        <a:rPr lang="en-US" sz="700" kern="100">
                          <a:effectLst/>
                        </a:rPr>
                        <a:t>33564135654613231 </a:t>
                      </a:r>
                      <a:endParaRPr lang="zh-CN" sz="700" kern="100">
                        <a:effectLst/>
                      </a:endParaRPr>
                    </a:p>
                    <a:p>
                      <a:pPr algn="l">
                        <a:spcAft>
                          <a:spcPts val="0"/>
                        </a:spcAft>
                      </a:pPr>
                      <a:r>
                        <a:rPr lang="zh-CN" sz="700" kern="100">
                          <a:effectLst/>
                        </a:rPr>
                        <a:t>手机号：</a:t>
                      </a:r>
                      <a:r>
                        <a:rPr lang="en-US" sz="700" kern="100">
                          <a:effectLst/>
                        </a:rPr>
                        <a:t>15858262015</a:t>
                      </a:r>
                      <a:endParaRPr lang="zh-CN" sz="700" kern="100">
                        <a:effectLst/>
                      </a:endParaRPr>
                    </a:p>
                    <a:p>
                      <a:pPr algn="l">
                        <a:spcAft>
                          <a:spcPts val="0"/>
                        </a:spcAft>
                      </a:pPr>
                      <a:r>
                        <a:rPr lang="zh-CN" sz="700" kern="100">
                          <a:effectLst/>
                        </a:rPr>
                        <a:t>验证码：</a:t>
                      </a:r>
                      <a:r>
                        <a:rPr lang="en-US" sz="700" kern="100">
                          <a:effectLst/>
                        </a:rPr>
                        <a:t>123456</a:t>
                      </a:r>
                      <a:endParaRPr lang="zh-CN" sz="700" kern="100">
                        <a:effectLst/>
                        <a:latin typeface="Times New Roman"/>
                        <a:ea typeface="宋体"/>
                      </a:endParaRPr>
                    </a:p>
                  </a:txBody>
                  <a:tcPr marL="513" marR="513" marT="513" marB="0"/>
                </a:tc>
                <a:tc hMerge="1">
                  <a:txBody>
                    <a:bodyPr/>
                    <a:lstStyle/>
                    <a:p>
                      <a:endParaRPr lang="zh-CN" altLang="en-US"/>
                    </a:p>
                  </a:txBody>
                  <a:tcPr/>
                </a:tc>
                <a:tc gridSpan="2">
                  <a:txBody>
                    <a:bodyPr/>
                    <a:lstStyle/>
                    <a:p>
                      <a:pPr algn="l">
                        <a:spcAft>
                          <a:spcPts val="0"/>
                        </a:spcAft>
                      </a:pPr>
                      <a:r>
                        <a:rPr lang="zh-CN" sz="700" kern="100">
                          <a:effectLst/>
                        </a:rPr>
                        <a:t>显示密码确认错误</a:t>
                      </a:r>
                      <a:endParaRPr lang="zh-CN" sz="700" kern="100">
                        <a:effectLst/>
                        <a:latin typeface="Times New Roman"/>
                        <a:ea typeface="宋体"/>
                      </a:endParaRPr>
                    </a:p>
                  </a:txBody>
                  <a:tcPr marL="513" marR="513" marT="513" marB="0"/>
                </a:tc>
                <a:tc hMerge="1">
                  <a:txBody>
                    <a:bodyPr/>
                    <a:lstStyle/>
                    <a:p>
                      <a:endParaRPr lang="zh-CN" altLang="en-US"/>
                    </a:p>
                  </a:txBody>
                  <a:tcPr/>
                </a:tc>
              </a:tr>
              <a:tr h="620775">
                <a:tc>
                  <a:txBody>
                    <a:bodyPr/>
                    <a:lstStyle/>
                    <a:p>
                      <a:pPr algn="l">
                        <a:spcAft>
                          <a:spcPts val="0"/>
                        </a:spcAft>
                      </a:pPr>
                      <a:r>
                        <a:rPr lang="en-US" sz="700" kern="100">
                          <a:effectLst/>
                        </a:rPr>
                        <a:t>3</a:t>
                      </a:r>
                      <a:endParaRPr lang="zh-CN" sz="700" kern="100">
                        <a:effectLst/>
                        <a:latin typeface="Times New Roman"/>
                        <a:ea typeface="宋体"/>
                      </a:endParaRPr>
                    </a:p>
                  </a:txBody>
                  <a:tcPr marL="513" marR="513" marT="513" marB="0"/>
                </a:tc>
                <a:tc>
                  <a:txBody>
                    <a:bodyPr/>
                    <a:lstStyle/>
                    <a:p>
                      <a:pPr algn="l">
                        <a:spcAft>
                          <a:spcPts val="0"/>
                        </a:spcAft>
                      </a:pPr>
                      <a:r>
                        <a:rPr lang="zh-CN" sz="700" kern="100">
                          <a:effectLst/>
                        </a:rPr>
                        <a:t>输入</a:t>
                      </a:r>
                    </a:p>
                    <a:p>
                      <a:pPr algn="l">
                        <a:spcAft>
                          <a:spcPts val="0"/>
                        </a:spcAft>
                      </a:pPr>
                      <a:r>
                        <a:rPr lang="en-US" sz="700" u="sng" kern="100">
                          <a:effectLst/>
                          <a:hlinkClick r:id="rId2"/>
                        </a:rPr>
                        <a:t>账号31501356@stu.zucc.edu.cn</a:t>
                      </a:r>
                      <a:r>
                        <a:rPr lang="en-US" sz="700" kern="100">
                          <a:effectLst/>
                        </a:rPr>
                        <a:t> </a:t>
                      </a:r>
                      <a:endParaRPr lang="zh-CN" sz="700" kern="100">
                        <a:effectLst/>
                      </a:endParaRPr>
                    </a:p>
                    <a:p>
                      <a:pPr algn="l">
                        <a:spcAft>
                          <a:spcPts val="0"/>
                        </a:spcAft>
                      </a:pPr>
                      <a:r>
                        <a:rPr lang="zh-CN" sz="700" kern="100">
                          <a:effectLst/>
                        </a:rPr>
                        <a:t>密码</a:t>
                      </a:r>
                      <a:r>
                        <a:rPr lang="en-US" sz="700" kern="100">
                          <a:effectLst/>
                        </a:rPr>
                        <a:t>a123456 </a:t>
                      </a:r>
                      <a:endParaRPr lang="zh-CN" sz="700" kern="100">
                        <a:effectLst/>
                      </a:endParaRPr>
                    </a:p>
                    <a:p>
                      <a:pPr algn="l">
                        <a:spcAft>
                          <a:spcPts val="0"/>
                        </a:spcAft>
                      </a:pPr>
                      <a:r>
                        <a:rPr lang="zh-CN" sz="700" kern="100">
                          <a:effectLst/>
                        </a:rPr>
                        <a:t>确认密码</a:t>
                      </a:r>
                      <a:r>
                        <a:rPr lang="en-US" sz="700" kern="100">
                          <a:effectLst/>
                        </a:rPr>
                        <a:t>a123456</a:t>
                      </a:r>
                      <a:endParaRPr lang="zh-CN" sz="700" kern="100">
                        <a:effectLst/>
                      </a:endParaRPr>
                    </a:p>
                    <a:p>
                      <a:pPr algn="l">
                        <a:spcAft>
                          <a:spcPts val="0"/>
                        </a:spcAft>
                      </a:pPr>
                      <a:r>
                        <a:rPr lang="zh-CN" sz="700" kern="100">
                          <a:effectLst/>
                        </a:rPr>
                        <a:t>昵称</a:t>
                      </a:r>
                      <a:r>
                        <a:rPr lang="en-US" sz="700" kern="100">
                          <a:effectLst/>
                        </a:rPr>
                        <a:t>: </a:t>
                      </a:r>
                      <a:endParaRPr lang="zh-CN" sz="700" kern="100">
                        <a:effectLst/>
                      </a:endParaRPr>
                    </a:p>
                    <a:p>
                      <a:pPr algn="l">
                        <a:spcAft>
                          <a:spcPts val="0"/>
                        </a:spcAft>
                      </a:pPr>
                      <a:r>
                        <a:rPr lang="zh-CN" sz="700" kern="100">
                          <a:effectLst/>
                        </a:rPr>
                        <a:t>真实姓名</a:t>
                      </a:r>
                      <a:r>
                        <a:rPr lang="en-US" sz="700" kern="100">
                          <a:effectLst/>
                        </a:rPr>
                        <a:t>:</a:t>
                      </a:r>
                      <a:endParaRPr lang="zh-CN" sz="700" kern="100">
                        <a:effectLst/>
                      </a:endParaRPr>
                    </a:p>
                    <a:p>
                      <a:pPr algn="l">
                        <a:spcAft>
                          <a:spcPts val="0"/>
                        </a:spcAft>
                      </a:pPr>
                      <a:r>
                        <a:rPr lang="zh-CN" sz="700" kern="100">
                          <a:effectLst/>
                        </a:rPr>
                        <a:t>身份证：</a:t>
                      </a:r>
                      <a:r>
                        <a:rPr lang="en-US" sz="700" kern="100">
                          <a:effectLst/>
                        </a:rPr>
                        <a:t>33564135654613231 </a:t>
                      </a:r>
                      <a:endParaRPr lang="zh-CN" sz="700" kern="100">
                        <a:effectLst/>
                      </a:endParaRPr>
                    </a:p>
                    <a:p>
                      <a:pPr algn="l">
                        <a:spcAft>
                          <a:spcPts val="0"/>
                        </a:spcAft>
                      </a:pPr>
                      <a:r>
                        <a:rPr lang="zh-CN" sz="700" kern="100">
                          <a:effectLst/>
                        </a:rPr>
                        <a:t>手机号：</a:t>
                      </a:r>
                      <a:r>
                        <a:rPr lang="en-US" sz="700" kern="100">
                          <a:effectLst/>
                        </a:rPr>
                        <a:t>15858262015</a:t>
                      </a:r>
                      <a:endParaRPr lang="zh-CN" sz="700" kern="100">
                        <a:effectLst/>
                      </a:endParaRPr>
                    </a:p>
                    <a:p>
                      <a:pPr algn="l">
                        <a:spcAft>
                          <a:spcPts val="0"/>
                        </a:spcAft>
                      </a:pPr>
                      <a:r>
                        <a:rPr lang="zh-CN" sz="700" kern="100">
                          <a:effectLst/>
                        </a:rPr>
                        <a:t>点击发送验证码</a:t>
                      </a:r>
                    </a:p>
                    <a:p>
                      <a:pPr algn="l">
                        <a:spcAft>
                          <a:spcPts val="0"/>
                        </a:spcAft>
                      </a:pPr>
                      <a:r>
                        <a:rPr lang="zh-CN" sz="700" kern="100">
                          <a:effectLst/>
                        </a:rPr>
                        <a:t>输入验证码</a:t>
                      </a:r>
                    </a:p>
                    <a:p>
                      <a:pPr algn="l">
                        <a:spcAft>
                          <a:spcPts val="0"/>
                        </a:spcAft>
                      </a:pPr>
                      <a:r>
                        <a:rPr lang="zh-CN" sz="700" kern="100">
                          <a:effectLst/>
                        </a:rPr>
                        <a:t>点击确定</a:t>
                      </a:r>
                      <a:endParaRPr lang="zh-CN" sz="700" kern="100">
                        <a:effectLst/>
                        <a:latin typeface="Times New Roman"/>
                        <a:ea typeface="宋体"/>
                      </a:endParaRPr>
                    </a:p>
                  </a:txBody>
                  <a:tcPr marL="513" marR="513" marT="513" marB="0"/>
                </a:tc>
                <a:tc gridSpan="2">
                  <a:txBody>
                    <a:bodyPr/>
                    <a:lstStyle/>
                    <a:p>
                      <a:pPr algn="l">
                        <a:spcAft>
                          <a:spcPts val="0"/>
                        </a:spcAft>
                      </a:pPr>
                      <a:r>
                        <a:rPr lang="en-US" sz="700" u="sng" kern="100">
                          <a:effectLst/>
                          <a:hlinkClick r:id="rId2"/>
                        </a:rPr>
                        <a:t>账号31501356@stu.zucc.edu.cn</a:t>
                      </a:r>
                      <a:r>
                        <a:rPr lang="en-US" sz="700" kern="100">
                          <a:effectLst/>
                        </a:rPr>
                        <a:t> </a:t>
                      </a:r>
                      <a:endParaRPr lang="zh-CN" sz="700" kern="100">
                        <a:effectLst/>
                      </a:endParaRPr>
                    </a:p>
                    <a:p>
                      <a:pPr algn="l">
                        <a:spcAft>
                          <a:spcPts val="0"/>
                        </a:spcAft>
                      </a:pPr>
                      <a:r>
                        <a:rPr lang="zh-CN" sz="700" kern="100">
                          <a:effectLst/>
                        </a:rPr>
                        <a:t>密码</a:t>
                      </a:r>
                      <a:r>
                        <a:rPr lang="en-US" sz="700" kern="100">
                          <a:effectLst/>
                        </a:rPr>
                        <a:t>a123456 </a:t>
                      </a:r>
                      <a:endParaRPr lang="zh-CN" sz="700" kern="100">
                        <a:effectLst/>
                      </a:endParaRPr>
                    </a:p>
                    <a:p>
                      <a:pPr algn="l">
                        <a:spcAft>
                          <a:spcPts val="0"/>
                        </a:spcAft>
                      </a:pPr>
                      <a:r>
                        <a:rPr lang="zh-CN" sz="700" kern="100">
                          <a:effectLst/>
                        </a:rPr>
                        <a:t>确认密码</a:t>
                      </a:r>
                      <a:r>
                        <a:rPr lang="en-US" sz="700" kern="100">
                          <a:effectLst/>
                        </a:rPr>
                        <a:t>a1234567</a:t>
                      </a:r>
                      <a:endParaRPr lang="zh-CN" sz="700" kern="100">
                        <a:effectLst/>
                      </a:endParaRPr>
                    </a:p>
                    <a:p>
                      <a:pPr algn="l">
                        <a:spcAft>
                          <a:spcPts val="0"/>
                        </a:spcAft>
                      </a:pPr>
                      <a:r>
                        <a:rPr lang="zh-CN" sz="700" kern="100">
                          <a:effectLst/>
                        </a:rPr>
                        <a:t>昵称</a:t>
                      </a:r>
                      <a:r>
                        <a:rPr lang="en-US" sz="700" kern="100">
                          <a:effectLst/>
                        </a:rPr>
                        <a:t>: </a:t>
                      </a:r>
                      <a:endParaRPr lang="zh-CN" sz="700" kern="100">
                        <a:effectLst/>
                      </a:endParaRPr>
                    </a:p>
                    <a:p>
                      <a:pPr algn="l">
                        <a:spcAft>
                          <a:spcPts val="0"/>
                        </a:spcAft>
                      </a:pPr>
                      <a:r>
                        <a:rPr lang="zh-CN" sz="700" kern="100">
                          <a:effectLst/>
                        </a:rPr>
                        <a:t>真实姓名</a:t>
                      </a:r>
                      <a:r>
                        <a:rPr lang="en-US" sz="700" kern="100">
                          <a:effectLst/>
                        </a:rPr>
                        <a:t>:</a:t>
                      </a:r>
                      <a:endParaRPr lang="zh-CN" sz="700" kern="100">
                        <a:effectLst/>
                      </a:endParaRPr>
                    </a:p>
                    <a:p>
                      <a:pPr algn="l">
                        <a:spcAft>
                          <a:spcPts val="0"/>
                        </a:spcAft>
                      </a:pPr>
                      <a:r>
                        <a:rPr lang="zh-CN" sz="700" kern="100">
                          <a:effectLst/>
                        </a:rPr>
                        <a:t>身份证：</a:t>
                      </a:r>
                      <a:r>
                        <a:rPr lang="en-US" sz="700" kern="100">
                          <a:effectLst/>
                        </a:rPr>
                        <a:t>33564135654613231 </a:t>
                      </a:r>
                      <a:endParaRPr lang="zh-CN" sz="700" kern="100">
                        <a:effectLst/>
                      </a:endParaRPr>
                    </a:p>
                    <a:p>
                      <a:pPr algn="l">
                        <a:spcAft>
                          <a:spcPts val="0"/>
                        </a:spcAft>
                      </a:pPr>
                      <a:r>
                        <a:rPr lang="zh-CN" sz="700" kern="100">
                          <a:effectLst/>
                        </a:rPr>
                        <a:t>手机号：</a:t>
                      </a:r>
                      <a:r>
                        <a:rPr lang="en-US" sz="700" kern="100">
                          <a:effectLst/>
                        </a:rPr>
                        <a:t>15858262015</a:t>
                      </a:r>
                      <a:endParaRPr lang="zh-CN" sz="700" kern="100">
                        <a:effectLst/>
                      </a:endParaRPr>
                    </a:p>
                    <a:p>
                      <a:pPr algn="l">
                        <a:spcAft>
                          <a:spcPts val="0"/>
                        </a:spcAft>
                      </a:pPr>
                      <a:r>
                        <a:rPr lang="zh-CN" sz="700" kern="100">
                          <a:effectLst/>
                        </a:rPr>
                        <a:t>验证码：</a:t>
                      </a:r>
                      <a:r>
                        <a:rPr lang="en-US" sz="700" kern="100">
                          <a:effectLst/>
                        </a:rPr>
                        <a:t>123456</a:t>
                      </a:r>
                      <a:endParaRPr lang="zh-CN" sz="700" kern="100">
                        <a:effectLst/>
                        <a:latin typeface="Times New Roman"/>
                        <a:ea typeface="宋体"/>
                      </a:endParaRPr>
                    </a:p>
                  </a:txBody>
                  <a:tcPr marL="513" marR="513" marT="513" marB="0"/>
                </a:tc>
                <a:tc hMerge="1">
                  <a:txBody>
                    <a:bodyPr/>
                    <a:lstStyle/>
                    <a:p>
                      <a:endParaRPr lang="zh-CN" altLang="en-US"/>
                    </a:p>
                  </a:txBody>
                  <a:tcPr/>
                </a:tc>
                <a:tc gridSpan="2">
                  <a:txBody>
                    <a:bodyPr/>
                    <a:lstStyle/>
                    <a:p>
                      <a:pPr algn="l">
                        <a:spcAft>
                          <a:spcPts val="0"/>
                        </a:spcAft>
                      </a:pPr>
                      <a:r>
                        <a:rPr lang="zh-CN" sz="700" kern="100">
                          <a:effectLst/>
                        </a:rPr>
                        <a:t>请输入真实姓名</a:t>
                      </a:r>
                      <a:endParaRPr lang="zh-CN" sz="700" kern="100">
                        <a:effectLst/>
                        <a:latin typeface="Times New Roman"/>
                        <a:ea typeface="宋体"/>
                      </a:endParaRPr>
                    </a:p>
                  </a:txBody>
                  <a:tcPr marL="513" marR="513" marT="513" marB="0"/>
                </a:tc>
                <a:tc hMerge="1">
                  <a:txBody>
                    <a:bodyPr/>
                    <a:lstStyle/>
                    <a:p>
                      <a:endParaRPr lang="zh-CN" altLang="en-US"/>
                    </a:p>
                  </a:txBody>
                  <a:tcPr/>
                </a:tc>
              </a:tr>
              <a:tr h="610929">
                <a:tc>
                  <a:txBody>
                    <a:bodyPr/>
                    <a:lstStyle/>
                    <a:p>
                      <a:pPr algn="l">
                        <a:spcAft>
                          <a:spcPts val="0"/>
                        </a:spcAft>
                      </a:pPr>
                      <a:r>
                        <a:rPr lang="en-US" sz="700" kern="100">
                          <a:effectLst/>
                        </a:rPr>
                        <a:t>4</a:t>
                      </a:r>
                      <a:endParaRPr lang="zh-CN" sz="700" kern="100">
                        <a:effectLst/>
                        <a:latin typeface="Times New Roman"/>
                        <a:ea typeface="宋体"/>
                      </a:endParaRPr>
                    </a:p>
                  </a:txBody>
                  <a:tcPr marL="513" marR="513" marT="513" marB="0"/>
                </a:tc>
                <a:tc>
                  <a:txBody>
                    <a:bodyPr/>
                    <a:lstStyle/>
                    <a:p>
                      <a:pPr algn="l">
                        <a:spcAft>
                          <a:spcPts val="0"/>
                        </a:spcAft>
                      </a:pPr>
                      <a:r>
                        <a:rPr lang="zh-CN" sz="700" kern="100">
                          <a:effectLst/>
                        </a:rPr>
                        <a:t>输入</a:t>
                      </a:r>
                    </a:p>
                    <a:p>
                      <a:pPr algn="l">
                        <a:spcAft>
                          <a:spcPts val="0"/>
                        </a:spcAft>
                      </a:pPr>
                      <a:r>
                        <a:rPr lang="en-US" sz="700" u="sng" kern="100">
                          <a:effectLst/>
                          <a:hlinkClick r:id="rId2"/>
                        </a:rPr>
                        <a:t>账号31501356@stu.zucc.edu.cn</a:t>
                      </a:r>
                      <a:r>
                        <a:rPr lang="en-US" sz="700" kern="100">
                          <a:effectLst/>
                        </a:rPr>
                        <a:t> </a:t>
                      </a:r>
                      <a:endParaRPr lang="zh-CN" sz="700" kern="100">
                        <a:effectLst/>
                      </a:endParaRPr>
                    </a:p>
                    <a:p>
                      <a:pPr algn="l">
                        <a:spcAft>
                          <a:spcPts val="0"/>
                        </a:spcAft>
                      </a:pPr>
                      <a:r>
                        <a:rPr lang="zh-CN" sz="700" kern="100">
                          <a:effectLst/>
                        </a:rPr>
                        <a:t>密码</a:t>
                      </a:r>
                      <a:r>
                        <a:rPr lang="en-US" sz="700" kern="100">
                          <a:effectLst/>
                        </a:rPr>
                        <a:t>a123456 </a:t>
                      </a:r>
                      <a:endParaRPr lang="zh-CN" sz="700" kern="100">
                        <a:effectLst/>
                      </a:endParaRPr>
                    </a:p>
                    <a:p>
                      <a:pPr algn="l">
                        <a:spcAft>
                          <a:spcPts val="0"/>
                        </a:spcAft>
                      </a:pPr>
                      <a:r>
                        <a:rPr lang="zh-CN" sz="700" kern="100">
                          <a:effectLst/>
                        </a:rPr>
                        <a:t>确认密码</a:t>
                      </a:r>
                      <a:r>
                        <a:rPr lang="en-US" sz="700" kern="100">
                          <a:effectLst/>
                        </a:rPr>
                        <a:t>a123456</a:t>
                      </a:r>
                      <a:endParaRPr lang="zh-CN" sz="700" kern="100">
                        <a:effectLst/>
                      </a:endParaRPr>
                    </a:p>
                    <a:p>
                      <a:pPr algn="l">
                        <a:spcAft>
                          <a:spcPts val="0"/>
                        </a:spcAft>
                      </a:pPr>
                      <a:r>
                        <a:rPr lang="zh-CN" sz="700" kern="100">
                          <a:effectLst/>
                        </a:rPr>
                        <a:t>昵称</a:t>
                      </a:r>
                      <a:r>
                        <a:rPr lang="en-US" sz="700" kern="100">
                          <a:effectLst/>
                        </a:rPr>
                        <a:t>:</a:t>
                      </a:r>
                      <a:r>
                        <a:rPr lang="zh-CN" sz="700" kern="100">
                          <a:effectLst/>
                        </a:rPr>
                        <a:t>阿西吧 </a:t>
                      </a:r>
                    </a:p>
                    <a:p>
                      <a:pPr algn="l">
                        <a:spcAft>
                          <a:spcPts val="0"/>
                        </a:spcAft>
                      </a:pPr>
                      <a:r>
                        <a:rPr lang="zh-CN" sz="700" kern="100">
                          <a:effectLst/>
                        </a:rPr>
                        <a:t>真实姓名</a:t>
                      </a:r>
                      <a:r>
                        <a:rPr lang="en-US" sz="700" kern="100">
                          <a:effectLst/>
                        </a:rPr>
                        <a:t>:</a:t>
                      </a:r>
                      <a:r>
                        <a:rPr lang="zh-CN" sz="700" kern="100">
                          <a:effectLst/>
                        </a:rPr>
                        <a:t>陈盖儿 </a:t>
                      </a:r>
                    </a:p>
                    <a:p>
                      <a:pPr algn="l">
                        <a:spcAft>
                          <a:spcPts val="0"/>
                        </a:spcAft>
                      </a:pPr>
                      <a:r>
                        <a:rPr lang="zh-CN" sz="700" kern="100">
                          <a:effectLst/>
                        </a:rPr>
                        <a:t>身份证：</a:t>
                      </a:r>
                      <a:r>
                        <a:rPr lang="en-US" sz="700" kern="100">
                          <a:effectLst/>
                        </a:rPr>
                        <a:t>33564135654613 </a:t>
                      </a:r>
                      <a:endParaRPr lang="zh-CN" sz="700" kern="100">
                        <a:effectLst/>
                      </a:endParaRPr>
                    </a:p>
                    <a:p>
                      <a:pPr algn="l">
                        <a:spcAft>
                          <a:spcPts val="0"/>
                        </a:spcAft>
                      </a:pPr>
                      <a:r>
                        <a:rPr lang="zh-CN" sz="700" kern="100">
                          <a:effectLst/>
                        </a:rPr>
                        <a:t>手机号：</a:t>
                      </a:r>
                      <a:r>
                        <a:rPr lang="en-US" sz="700" kern="100">
                          <a:effectLst/>
                        </a:rPr>
                        <a:t>15858262015</a:t>
                      </a:r>
                      <a:endParaRPr lang="zh-CN" sz="700" kern="100">
                        <a:effectLst/>
                      </a:endParaRPr>
                    </a:p>
                    <a:p>
                      <a:pPr algn="l">
                        <a:spcAft>
                          <a:spcPts val="0"/>
                        </a:spcAft>
                      </a:pPr>
                      <a:r>
                        <a:rPr lang="zh-CN" sz="700" kern="100">
                          <a:effectLst/>
                        </a:rPr>
                        <a:t>点击发送验证码</a:t>
                      </a:r>
                    </a:p>
                    <a:p>
                      <a:pPr algn="l">
                        <a:spcAft>
                          <a:spcPts val="0"/>
                        </a:spcAft>
                      </a:pPr>
                      <a:r>
                        <a:rPr lang="zh-CN" sz="700" kern="100">
                          <a:effectLst/>
                        </a:rPr>
                        <a:t>输入验证码</a:t>
                      </a:r>
                    </a:p>
                    <a:p>
                      <a:pPr algn="l">
                        <a:spcAft>
                          <a:spcPts val="0"/>
                        </a:spcAft>
                      </a:pPr>
                      <a:r>
                        <a:rPr lang="zh-CN" sz="700" kern="100">
                          <a:effectLst/>
                        </a:rPr>
                        <a:t>点击确定</a:t>
                      </a:r>
                      <a:endParaRPr lang="zh-CN" sz="700" kern="100">
                        <a:effectLst/>
                        <a:latin typeface="Times New Roman"/>
                        <a:ea typeface="宋体"/>
                      </a:endParaRPr>
                    </a:p>
                  </a:txBody>
                  <a:tcPr marL="513" marR="513" marT="513" marB="0"/>
                </a:tc>
                <a:tc gridSpan="2">
                  <a:txBody>
                    <a:bodyPr/>
                    <a:lstStyle/>
                    <a:p>
                      <a:pPr algn="l">
                        <a:spcAft>
                          <a:spcPts val="0"/>
                        </a:spcAft>
                      </a:pPr>
                      <a:r>
                        <a:rPr lang="en-US" sz="700" u="sng" kern="100">
                          <a:effectLst/>
                          <a:hlinkClick r:id="rId2"/>
                        </a:rPr>
                        <a:t>账号31501356@stu.zucc.edu.cn</a:t>
                      </a:r>
                      <a:r>
                        <a:rPr lang="en-US" sz="700" kern="100">
                          <a:effectLst/>
                        </a:rPr>
                        <a:t> </a:t>
                      </a:r>
                      <a:endParaRPr lang="zh-CN" sz="700" kern="100">
                        <a:effectLst/>
                      </a:endParaRPr>
                    </a:p>
                    <a:p>
                      <a:pPr algn="l">
                        <a:spcAft>
                          <a:spcPts val="0"/>
                        </a:spcAft>
                      </a:pPr>
                      <a:r>
                        <a:rPr lang="zh-CN" sz="700" kern="100">
                          <a:effectLst/>
                        </a:rPr>
                        <a:t>密码</a:t>
                      </a:r>
                      <a:r>
                        <a:rPr lang="en-US" sz="700" kern="100">
                          <a:effectLst/>
                        </a:rPr>
                        <a:t>a123456 </a:t>
                      </a:r>
                      <a:endParaRPr lang="zh-CN" sz="700" kern="100">
                        <a:effectLst/>
                      </a:endParaRPr>
                    </a:p>
                    <a:p>
                      <a:pPr algn="l">
                        <a:spcAft>
                          <a:spcPts val="0"/>
                        </a:spcAft>
                      </a:pPr>
                      <a:r>
                        <a:rPr lang="zh-CN" sz="700" kern="100">
                          <a:effectLst/>
                        </a:rPr>
                        <a:t>确认密码</a:t>
                      </a:r>
                      <a:r>
                        <a:rPr lang="en-US" sz="700" kern="100">
                          <a:effectLst/>
                        </a:rPr>
                        <a:t>a123456</a:t>
                      </a:r>
                      <a:endParaRPr lang="zh-CN" sz="700" kern="100">
                        <a:effectLst/>
                      </a:endParaRPr>
                    </a:p>
                    <a:p>
                      <a:pPr algn="l">
                        <a:spcAft>
                          <a:spcPts val="0"/>
                        </a:spcAft>
                      </a:pPr>
                      <a:r>
                        <a:rPr lang="zh-CN" sz="700" kern="100">
                          <a:effectLst/>
                        </a:rPr>
                        <a:t>昵称</a:t>
                      </a:r>
                      <a:r>
                        <a:rPr lang="en-US" sz="700" kern="100">
                          <a:effectLst/>
                        </a:rPr>
                        <a:t>:</a:t>
                      </a:r>
                      <a:r>
                        <a:rPr lang="zh-CN" sz="700" kern="100">
                          <a:effectLst/>
                        </a:rPr>
                        <a:t>阿西吧 </a:t>
                      </a:r>
                    </a:p>
                    <a:p>
                      <a:pPr algn="l">
                        <a:spcAft>
                          <a:spcPts val="0"/>
                        </a:spcAft>
                      </a:pPr>
                      <a:r>
                        <a:rPr lang="zh-CN" sz="700" kern="100">
                          <a:effectLst/>
                        </a:rPr>
                        <a:t>真实姓名</a:t>
                      </a:r>
                      <a:r>
                        <a:rPr lang="en-US" sz="700" kern="100">
                          <a:effectLst/>
                        </a:rPr>
                        <a:t>:</a:t>
                      </a:r>
                      <a:r>
                        <a:rPr lang="zh-CN" sz="700" kern="100">
                          <a:effectLst/>
                        </a:rPr>
                        <a:t>陈盖儿 </a:t>
                      </a:r>
                    </a:p>
                    <a:p>
                      <a:pPr algn="l">
                        <a:spcAft>
                          <a:spcPts val="0"/>
                        </a:spcAft>
                      </a:pPr>
                      <a:r>
                        <a:rPr lang="zh-CN" sz="700" kern="100">
                          <a:effectLst/>
                        </a:rPr>
                        <a:t>身份证：</a:t>
                      </a:r>
                      <a:r>
                        <a:rPr lang="en-US" sz="700" kern="100">
                          <a:effectLst/>
                        </a:rPr>
                        <a:t>33564135654613 </a:t>
                      </a:r>
                      <a:endParaRPr lang="zh-CN" sz="700" kern="100">
                        <a:effectLst/>
                      </a:endParaRPr>
                    </a:p>
                    <a:p>
                      <a:pPr algn="l">
                        <a:spcAft>
                          <a:spcPts val="0"/>
                        </a:spcAft>
                      </a:pPr>
                      <a:r>
                        <a:rPr lang="zh-CN" sz="700" kern="100">
                          <a:effectLst/>
                        </a:rPr>
                        <a:t>手机号：</a:t>
                      </a:r>
                      <a:r>
                        <a:rPr lang="en-US" sz="700" kern="100">
                          <a:effectLst/>
                        </a:rPr>
                        <a:t>15858262015</a:t>
                      </a:r>
                      <a:endParaRPr lang="zh-CN" sz="700" kern="100">
                        <a:effectLst/>
                      </a:endParaRPr>
                    </a:p>
                    <a:p>
                      <a:pPr algn="l">
                        <a:spcAft>
                          <a:spcPts val="0"/>
                        </a:spcAft>
                      </a:pPr>
                      <a:r>
                        <a:rPr lang="en-US" sz="700" kern="100">
                          <a:effectLst/>
                        </a:rPr>
                        <a:t> </a:t>
                      </a:r>
                      <a:endParaRPr lang="zh-CN" sz="700" kern="100">
                        <a:effectLst/>
                        <a:latin typeface="Times New Roman"/>
                        <a:ea typeface="宋体"/>
                      </a:endParaRPr>
                    </a:p>
                  </a:txBody>
                  <a:tcPr marL="513" marR="513" marT="513" marB="0"/>
                </a:tc>
                <a:tc hMerge="1">
                  <a:txBody>
                    <a:bodyPr/>
                    <a:lstStyle/>
                    <a:p>
                      <a:endParaRPr lang="zh-CN" altLang="en-US"/>
                    </a:p>
                  </a:txBody>
                  <a:tcPr/>
                </a:tc>
                <a:tc gridSpan="2">
                  <a:txBody>
                    <a:bodyPr/>
                    <a:lstStyle/>
                    <a:p>
                      <a:pPr algn="l">
                        <a:spcAft>
                          <a:spcPts val="0"/>
                        </a:spcAft>
                      </a:pPr>
                      <a:r>
                        <a:rPr lang="zh-CN" sz="700" kern="100">
                          <a:effectLst/>
                        </a:rPr>
                        <a:t>显示信息 请输入正确的身份证号码</a:t>
                      </a:r>
                      <a:endParaRPr lang="zh-CN" sz="700" kern="100">
                        <a:effectLst/>
                        <a:latin typeface="Times New Roman"/>
                        <a:ea typeface="宋体"/>
                      </a:endParaRPr>
                    </a:p>
                  </a:txBody>
                  <a:tcPr marL="513" marR="513" marT="513" marB="0"/>
                </a:tc>
                <a:tc hMerge="1">
                  <a:txBody>
                    <a:bodyPr/>
                    <a:lstStyle/>
                    <a:p>
                      <a:endParaRPr lang="zh-CN" altLang="en-US"/>
                    </a:p>
                  </a:txBody>
                  <a:tcPr/>
                </a:tc>
              </a:tr>
              <a:tr h="601084">
                <a:tc>
                  <a:txBody>
                    <a:bodyPr/>
                    <a:lstStyle/>
                    <a:p>
                      <a:pPr algn="l">
                        <a:spcAft>
                          <a:spcPts val="0"/>
                        </a:spcAft>
                      </a:pPr>
                      <a:r>
                        <a:rPr lang="en-US" sz="700" kern="100">
                          <a:effectLst/>
                        </a:rPr>
                        <a:t>5</a:t>
                      </a:r>
                      <a:endParaRPr lang="zh-CN" sz="700" kern="100">
                        <a:effectLst/>
                        <a:latin typeface="Times New Roman"/>
                        <a:ea typeface="宋体"/>
                      </a:endParaRPr>
                    </a:p>
                  </a:txBody>
                  <a:tcPr marL="513" marR="513" marT="513" marB="0"/>
                </a:tc>
                <a:tc>
                  <a:txBody>
                    <a:bodyPr/>
                    <a:lstStyle/>
                    <a:p>
                      <a:pPr algn="l">
                        <a:spcAft>
                          <a:spcPts val="0"/>
                        </a:spcAft>
                      </a:pPr>
                      <a:r>
                        <a:rPr lang="zh-CN" sz="700" kern="100">
                          <a:effectLst/>
                        </a:rPr>
                        <a:t>输入</a:t>
                      </a:r>
                    </a:p>
                    <a:p>
                      <a:pPr algn="l">
                        <a:spcAft>
                          <a:spcPts val="0"/>
                        </a:spcAft>
                      </a:pPr>
                      <a:r>
                        <a:rPr lang="en-US" sz="700" u="sng" kern="100">
                          <a:effectLst/>
                          <a:hlinkClick r:id="rId2"/>
                        </a:rPr>
                        <a:t>账号31501356@stu.zucc.edu.cn</a:t>
                      </a:r>
                      <a:r>
                        <a:rPr lang="en-US" sz="700" kern="100">
                          <a:effectLst/>
                        </a:rPr>
                        <a:t> </a:t>
                      </a:r>
                      <a:endParaRPr lang="zh-CN" sz="700" kern="100">
                        <a:effectLst/>
                      </a:endParaRPr>
                    </a:p>
                    <a:p>
                      <a:pPr algn="l">
                        <a:spcAft>
                          <a:spcPts val="0"/>
                        </a:spcAft>
                      </a:pPr>
                      <a:r>
                        <a:rPr lang="zh-CN" sz="700" kern="100">
                          <a:effectLst/>
                        </a:rPr>
                        <a:t>密码</a:t>
                      </a:r>
                      <a:r>
                        <a:rPr lang="en-US" sz="700" kern="100">
                          <a:effectLst/>
                        </a:rPr>
                        <a:t>a123456 </a:t>
                      </a:r>
                      <a:endParaRPr lang="zh-CN" sz="700" kern="100">
                        <a:effectLst/>
                      </a:endParaRPr>
                    </a:p>
                    <a:p>
                      <a:pPr algn="l">
                        <a:spcAft>
                          <a:spcPts val="0"/>
                        </a:spcAft>
                      </a:pPr>
                      <a:r>
                        <a:rPr lang="zh-CN" sz="700" kern="100">
                          <a:effectLst/>
                        </a:rPr>
                        <a:t>确认密码</a:t>
                      </a:r>
                      <a:r>
                        <a:rPr lang="en-US" sz="700" kern="100">
                          <a:effectLst/>
                        </a:rPr>
                        <a:t>a123456</a:t>
                      </a:r>
                      <a:endParaRPr lang="zh-CN" sz="700" kern="100">
                        <a:effectLst/>
                      </a:endParaRPr>
                    </a:p>
                    <a:p>
                      <a:pPr algn="l">
                        <a:spcAft>
                          <a:spcPts val="0"/>
                        </a:spcAft>
                      </a:pPr>
                      <a:r>
                        <a:rPr lang="zh-CN" sz="700" kern="100">
                          <a:effectLst/>
                        </a:rPr>
                        <a:t>昵称</a:t>
                      </a:r>
                      <a:r>
                        <a:rPr lang="en-US" sz="700" kern="100">
                          <a:effectLst/>
                        </a:rPr>
                        <a:t>:</a:t>
                      </a:r>
                      <a:r>
                        <a:rPr lang="zh-CN" sz="700" kern="100">
                          <a:effectLst/>
                        </a:rPr>
                        <a:t>阿西吧 </a:t>
                      </a:r>
                    </a:p>
                    <a:p>
                      <a:pPr algn="l">
                        <a:spcAft>
                          <a:spcPts val="0"/>
                        </a:spcAft>
                      </a:pPr>
                      <a:r>
                        <a:rPr lang="zh-CN" sz="700" kern="100">
                          <a:effectLst/>
                        </a:rPr>
                        <a:t>真实姓名</a:t>
                      </a:r>
                      <a:r>
                        <a:rPr lang="en-US" sz="700" kern="100">
                          <a:effectLst/>
                        </a:rPr>
                        <a:t>:</a:t>
                      </a:r>
                      <a:r>
                        <a:rPr lang="zh-CN" sz="700" kern="100">
                          <a:effectLst/>
                        </a:rPr>
                        <a:t>陈盖儿 </a:t>
                      </a:r>
                    </a:p>
                    <a:p>
                      <a:pPr algn="l">
                        <a:spcAft>
                          <a:spcPts val="0"/>
                        </a:spcAft>
                      </a:pPr>
                      <a:r>
                        <a:rPr lang="zh-CN" sz="700" kern="100">
                          <a:effectLst/>
                        </a:rPr>
                        <a:t>身份证：</a:t>
                      </a:r>
                      <a:r>
                        <a:rPr lang="en-US" sz="700" kern="100">
                          <a:effectLst/>
                        </a:rPr>
                        <a:t>33564135654613 </a:t>
                      </a:r>
                      <a:endParaRPr lang="zh-CN" sz="700" kern="100">
                        <a:effectLst/>
                      </a:endParaRPr>
                    </a:p>
                    <a:p>
                      <a:pPr algn="l">
                        <a:spcAft>
                          <a:spcPts val="0"/>
                        </a:spcAft>
                      </a:pPr>
                      <a:r>
                        <a:rPr lang="zh-CN" sz="700" kern="100">
                          <a:effectLst/>
                        </a:rPr>
                        <a:t>手机号：</a:t>
                      </a:r>
                      <a:r>
                        <a:rPr lang="en-US" sz="700" kern="100">
                          <a:effectLst/>
                        </a:rPr>
                        <a:t>1585826201</a:t>
                      </a:r>
                      <a:endParaRPr lang="zh-CN" sz="700" kern="100">
                        <a:effectLst/>
                      </a:endParaRPr>
                    </a:p>
                    <a:p>
                      <a:pPr algn="l">
                        <a:spcAft>
                          <a:spcPts val="0"/>
                        </a:spcAft>
                      </a:pPr>
                      <a:r>
                        <a:rPr lang="zh-CN" sz="700" kern="100">
                          <a:effectLst/>
                        </a:rPr>
                        <a:t>点击发送验证码</a:t>
                      </a:r>
                    </a:p>
                    <a:p>
                      <a:pPr algn="l">
                        <a:spcAft>
                          <a:spcPts val="0"/>
                        </a:spcAft>
                      </a:pPr>
                      <a:r>
                        <a:rPr lang="zh-CN" sz="700" kern="100">
                          <a:effectLst/>
                        </a:rPr>
                        <a:t>输入验证码</a:t>
                      </a:r>
                    </a:p>
                    <a:p>
                      <a:pPr algn="l">
                        <a:spcAft>
                          <a:spcPts val="0"/>
                        </a:spcAft>
                      </a:pPr>
                      <a:r>
                        <a:rPr lang="zh-CN" sz="700" kern="100">
                          <a:effectLst/>
                        </a:rPr>
                        <a:t>点击确定</a:t>
                      </a:r>
                      <a:endParaRPr lang="zh-CN" sz="700" kern="100">
                        <a:effectLst/>
                        <a:latin typeface="Times New Roman"/>
                        <a:ea typeface="宋体"/>
                      </a:endParaRPr>
                    </a:p>
                  </a:txBody>
                  <a:tcPr marL="513" marR="513" marT="513" marB="0"/>
                </a:tc>
                <a:tc gridSpan="2">
                  <a:txBody>
                    <a:bodyPr/>
                    <a:lstStyle/>
                    <a:p>
                      <a:pPr algn="l">
                        <a:spcAft>
                          <a:spcPts val="0"/>
                        </a:spcAft>
                      </a:pPr>
                      <a:r>
                        <a:rPr lang="en-US" sz="700" u="sng" kern="100">
                          <a:effectLst/>
                          <a:hlinkClick r:id="rId2"/>
                        </a:rPr>
                        <a:t>账号31501356@stu.zucc.edu.cn</a:t>
                      </a:r>
                      <a:r>
                        <a:rPr lang="en-US" sz="700" kern="100">
                          <a:effectLst/>
                        </a:rPr>
                        <a:t> </a:t>
                      </a:r>
                      <a:endParaRPr lang="zh-CN" sz="700" kern="100">
                        <a:effectLst/>
                      </a:endParaRPr>
                    </a:p>
                    <a:p>
                      <a:pPr algn="l">
                        <a:spcAft>
                          <a:spcPts val="0"/>
                        </a:spcAft>
                      </a:pPr>
                      <a:r>
                        <a:rPr lang="zh-CN" sz="700" kern="100">
                          <a:effectLst/>
                        </a:rPr>
                        <a:t>密码</a:t>
                      </a:r>
                      <a:r>
                        <a:rPr lang="en-US" sz="700" kern="100">
                          <a:effectLst/>
                        </a:rPr>
                        <a:t>a123456 </a:t>
                      </a:r>
                      <a:endParaRPr lang="zh-CN" sz="700" kern="100">
                        <a:effectLst/>
                      </a:endParaRPr>
                    </a:p>
                    <a:p>
                      <a:pPr algn="l">
                        <a:spcAft>
                          <a:spcPts val="0"/>
                        </a:spcAft>
                      </a:pPr>
                      <a:r>
                        <a:rPr lang="zh-CN" sz="700" kern="100">
                          <a:effectLst/>
                        </a:rPr>
                        <a:t>确认密码</a:t>
                      </a:r>
                      <a:r>
                        <a:rPr lang="en-US" sz="700" kern="100">
                          <a:effectLst/>
                        </a:rPr>
                        <a:t>a123456</a:t>
                      </a:r>
                      <a:endParaRPr lang="zh-CN" sz="700" kern="100">
                        <a:effectLst/>
                      </a:endParaRPr>
                    </a:p>
                    <a:p>
                      <a:pPr algn="l">
                        <a:spcAft>
                          <a:spcPts val="0"/>
                        </a:spcAft>
                      </a:pPr>
                      <a:r>
                        <a:rPr lang="zh-CN" sz="700" kern="100">
                          <a:effectLst/>
                        </a:rPr>
                        <a:t>昵称</a:t>
                      </a:r>
                      <a:r>
                        <a:rPr lang="en-US" sz="700" kern="100">
                          <a:effectLst/>
                        </a:rPr>
                        <a:t>:</a:t>
                      </a:r>
                      <a:r>
                        <a:rPr lang="zh-CN" sz="700" kern="100">
                          <a:effectLst/>
                        </a:rPr>
                        <a:t>阿西吧 </a:t>
                      </a:r>
                    </a:p>
                    <a:p>
                      <a:pPr algn="l">
                        <a:spcAft>
                          <a:spcPts val="0"/>
                        </a:spcAft>
                      </a:pPr>
                      <a:r>
                        <a:rPr lang="zh-CN" sz="700" kern="100">
                          <a:effectLst/>
                        </a:rPr>
                        <a:t>真实姓名</a:t>
                      </a:r>
                      <a:r>
                        <a:rPr lang="en-US" sz="700" kern="100">
                          <a:effectLst/>
                        </a:rPr>
                        <a:t>:</a:t>
                      </a:r>
                      <a:r>
                        <a:rPr lang="zh-CN" sz="700" kern="100">
                          <a:effectLst/>
                        </a:rPr>
                        <a:t>陈盖儿 </a:t>
                      </a:r>
                    </a:p>
                    <a:p>
                      <a:pPr algn="l">
                        <a:spcAft>
                          <a:spcPts val="0"/>
                        </a:spcAft>
                      </a:pPr>
                      <a:r>
                        <a:rPr lang="zh-CN" sz="700" kern="100">
                          <a:effectLst/>
                        </a:rPr>
                        <a:t>身份证：</a:t>
                      </a:r>
                      <a:r>
                        <a:rPr lang="en-US" sz="700" kern="100">
                          <a:effectLst/>
                        </a:rPr>
                        <a:t>33564135654613 </a:t>
                      </a:r>
                      <a:endParaRPr lang="zh-CN" sz="700" kern="100">
                        <a:effectLst/>
                      </a:endParaRPr>
                    </a:p>
                    <a:p>
                      <a:pPr algn="l">
                        <a:spcAft>
                          <a:spcPts val="0"/>
                        </a:spcAft>
                      </a:pPr>
                      <a:r>
                        <a:rPr lang="zh-CN" sz="700" kern="100">
                          <a:effectLst/>
                        </a:rPr>
                        <a:t>手机号：</a:t>
                      </a:r>
                      <a:r>
                        <a:rPr lang="en-US" sz="700" kern="100">
                          <a:effectLst/>
                        </a:rPr>
                        <a:t>1585826201</a:t>
                      </a:r>
                      <a:endParaRPr lang="zh-CN" sz="700" kern="100">
                        <a:effectLst/>
                      </a:endParaRPr>
                    </a:p>
                    <a:p>
                      <a:pPr algn="l">
                        <a:spcAft>
                          <a:spcPts val="0"/>
                        </a:spcAft>
                      </a:pPr>
                      <a:r>
                        <a:rPr lang="en-US" sz="700" kern="100">
                          <a:effectLst/>
                        </a:rPr>
                        <a:t> </a:t>
                      </a:r>
                      <a:endParaRPr lang="zh-CN" sz="700" kern="100">
                        <a:effectLst/>
                        <a:latin typeface="Times New Roman"/>
                        <a:ea typeface="宋体"/>
                      </a:endParaRPr>
                    </a:p>
                  </a:txBody>
                  <a:tcPr marL="513" marR="513" marT="513" marB="0"/>
                </a:tc>
                <a:tc hMerge="1">
                  <a:txBody>
                    <a:bodyPr/>
                    <a:lstStyle/>
                    <a:p>
                      <a:endParaRPr lang="zh-CN" altLang="en-US"/>
                    </a:p>
                  </a:txBody>
                  <a:tcPr/>
                </a:tc>
                <a:tc gridSpan="2">
                  <a:txBody>
                    <a:bodyPr/>
                    <a:lstStyle/>
                    <a:p>
                      <a:pPr algn="l">
                        <a:spcAft>
                          <a:spcPts val="0"/>
                        </a:spcAft>
                      </a:pPr>
                      <a:r>
                        <a:rPr lang="zh-CN" sz="700" kern="100" dirty="0">
                          <a:effectLst/>
                        </a:rPr>
                        <a:t>显示信息 请输入正确的手机号</a:t>
                      </a:r>
                      <a:endParaRPr lang="zh-CN" sz="700" kern="100" dirty="0">
                        <a:effectLst/>
                        <a:latin typeface="Times New Roman"/>
                        <a:ea typeface="宋体"/>
                      </a:endParaRPr>
                    </a:p>
                  </a:txBody>
                  <a:tcPr marL="513" marR="513" marT="513" marB="0"/>
                </a:tc>
                <a:tc hMerge="1">
                  <a:txBody>
                    <a:bodyPr/>
                    <a:lstStyle/>
                    <a:p>
                      <a:endParaRPr lang="zh-CN" altLang="en-US"/>
                    </a:p>
                  </a:txBody>
                  <a:tcPr/>
                </a:tc>
              </a:tr>
            </a:tbl>
          </a:graphicData>
        </a:graphic>
      </p:graphicFrame>
    </p:spTree>
    <p:extLst>
      <p:ext uri="{BB962C8B-B14F-4D97-AF65-F5344CB8AC3E}">
        <p14:creationId xmlns:p14="http://schemas.microsoft.com/office/powerpoint/2010/main" val="3537368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500"/>
                                        <p:tgtEl>
                                          <p:spTgt spid="59"/>
                                        </p:tgtEl>
                                      </p:cBhvr>
                                    </p:animEffect>
                                  </p:childTnLst>
                                </p:cTn>
                              </p:par>
                              <p:par>
                                <p:cTn id="8" presetID="50" presetClass="entr" presetSubtype="0" decel="100000" fill="hold" nodeType="withEffect">
                                  <p:stCondLst>
                                    <p:cond delay="200"/>
                                  </p:stCondLst>
                                  <p:childTnLst>
                                    <p:set>
                                      <p:cBhvr>
                                        <p:cTn id="9" dur="1" fill="hold">
                                          <p:stCondLst>
                                            <p:cond delay="0"/>
                                          </p:stCondLst>
                                        </p:cTn>
                                        <p:tgtEl>
                                          <p:spTgt spid="6"/>
                                        </p:tgtEl>
                                        <p:attrNameLst>
                                          <p:attrName>style.visibility</p:attrName>
                                        </p:attrNameLst>
                                      </p:cBhvr>
                                      <p:to>
                                        <p:strVal val="visible"/>
                                      </p:to>
                                    </p:set>
                                    <p:anim calcmode="lin" valueType="num">
                                      <p:cBhvr>
                                        <p:cTn id="10" dur="1000" fill="hold"/>
                                        <p:tgtEl>
                                          <p:spTgt spid="6"/>
                                        </p:tgtEl>
                                        <p:attrNameLst>
                                          <p:attrName>ppt_w</p:attrName>
                                        </p:attrNameLst>
                                      </p:cBhvr>
                                      <p:tavLst>
                                        <p:tav tm="0">
                                          <p:val>
                                            <p:strVal val="#ppt_w+.3"/>
                                          </p:val>
                                        </p:tav>
                                        <p:tav tm="100000">
                                          <p:val>
                                            <p:strVal val="#ppt_w"/>
                                          </p:val>
                                        </p:tav>
                                      </p:tavLst>
                                    </p:anim>
                                    <p:anim calcmode="lin" valueType="num">
                                      <p:cBhvr>
                                        <p:cTn id="11" dur="1000" fill="hold"/>
                                        <p:tgtEl>
                                          <p:spTgt spid="6"/>
                                        </p:tgtEl>
                                        <p:attrNameLst>
                                          <p:attrName>ppt_h</p:attrName>
                                        </p:attrNameLst>
                                      </p:cBhvr>
                                      <p:tavLst>
                                        <p:tav tm="0">
                                          <p:val>
                                            <p:strVal val="#ppt_h"/>
                                          </p:val>
                                        </p:tav>
                                        <p:tav tm="100000">
                                          <p:val>
                                            <p:strVal val="#ppt_h"/>
                                          </p:val>
                                        </p:tav>
                                      </p:tavLst>
                                    </p:anim>
                                    <p:animEffect transition="in" filter="fade">
                                      <p:cBhvr>
                                        <p:cTn id="12" dur="10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0" y="228926"/>
            <a:ext cx="9144000" cy="582602"/>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1128969" y="320172"/>
            <a:ext cx="1210588" cy="400110"/>
          </a:xfrm>
          <a:prstGeom prst="rect">
            <a:avLst/>
          </a:prstGeom>
        </p:spPr>
        <p:txBody>
          <a:bodyPr wrap="none">
            <a:spAutoFit/>
          </a:bodyPr>
          <a:lstStyle/>
          <a:p>
            <a:r>
              <a:rPr lang="zh-CN" altLang="en-US" sz="2000" dirty="0">
                <a:solidFill>
                  <a:schemeClr val="bg1"/>
                </a:solidFill>
                <a:latin typeface="微软雅黑" pitchFamily="34" charset="-122"/>
                <a:ea typeface="微软雅黑" pitchFamily="34" charset="-122"/>
              </a:rPr>
              <a:t>阶段回顾</a:t>
            </a:r>
            <a:endParaRPr lang="zh-CN" altLang="en-US" sz="2000" dirty="0">
              <a:solidFill>
                <a:schemeClr val="bg1"/>
              </a:solidFill>
              <a:latin typeface="微软雅黑" pitchFamily="34" charset="-122"/>
              <a:ea typeface="微软雅黑" pitchFamily="34" charset="-122"/>
            </a:endParaRPr>
          </a:p>
        </p:txBody>
      </p:sp>
      <p:sp>
        <p:nvSpPr>
          <p:cNvPr id="7" name="泪滴形 6"/>
          <p:cNvSpPr/>
          <p:nvPr/>
        </p:nvSpPr>
        <p:spPr>
          <a:xfrm>
            <a:off x="287524" y="267494"/>
            <a:ext cx="504056" cy="504056"/>
          </a:xfrm>
          <a:prstGeom prst="teardrop">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319324" y="280194"/>
            <a:ext cx="809645" cy="400110"/>
          </a:xfrm>
          <a:prstGeom prst="rect">
            <a:avLst/>
          </a:prstGeom>
        </p:spPr>
        <p:txBody>
          <a:bodyPr wrap="none">
            <a:spAutoFit/>
          </a:bodyPr>
          <a:lstStyle/>
          <a:p>
            <a:pPr lvl="0" algn="ctr" defTabSz="914400"/>
            <a:r>
              <a:rPr lang="en-US" altLang="zh-CN" sz="2000" b="1" dirty="0" smtClean="0">
                <a:solidFill>
                  <a:schemeClr val="bg1"/>
                </a:solidFill>
              </a:rPr>
              <a:t>Part 1</a:t>
            </a:r>
            <a:endParaRPr lang="zh-CN" altLang="en-US" sz="2000" b="1" dirty="0">
              <a:solidFill>
                <a:schemeClr val="bg1"/>
              </a:solidFill>
            </a:endParaRPr>
          </a:p>
        </p:txBody>
      </p:sp>
      <p:grpSp>
        <p:nvGrpSpPr>
          <p:cNvPr id="53" name="组合 15"/>
          <p:cNvGrpSpPr>
            <a:grpSpLocks/>
          </p:cNvGrpSpPr>
          <p:nvPr/>
        </p:nvGrpSpPr>
        <p:grpSpPr bwMode="auto">
          <a:xfrm flipH="1">
            <a:off x="7308304" y="95438"/>
            <a:ext cx="1850380" cy="835254"/>
            <a:chOff x="642910" y="357170"/>
            <a:chExt cx="1762153" cy="428643"/>
          </a:xfrm>
        </p:grpSpPr>
        <p:sp>
          <p:nvSpPr>
            <p:cNvPr id="54" name="任意多边形 53"/>
            <p:cNvSpPr/>
            <p:nvPr/>
          </p:nvSpPr>
          <p:spPr>
            <a:xfrm>
              <a:off x="2071683" y="714373"/>
              <a:ext cx="333380" cy="71440"/>
            </a:xfrm>
            <a:custGeom>
              <a:avLst/>
              <a:gdLst>
                <a:gd name="connsiteX0" fmla="*/ 0 w 333375"/>
                <a:gd name="connsiteY0" fmla="*/ 0 h 71438"/>
                <a:gd name="connsiteX1" fmla="*/ 0 w 333375"/>
                <a:gd name="connsiteY1" fmla="*/ 71438 h 71438"/>
                <a:gd name="connsiteX2" fmla="*/ 333375 w 333375"/>
                <a:gd name="connsiteY2" fmla="*/ 9525 h 71438"/>
                <a:gd name="connsiteX3" fmla="*/ 0 w 333375"/>
                <a:gd name="connsiteY3" fmla="*/ 0 h 71438"/>
              </a:gdLst>
              <a:ahLst/>
              <a:cxnLst>
                <a:cxn ang="0">
                  <a:pos x="connsiteX0" y="connsiteY0"/>
                </a:cxn>
                <a:cxn ang="0">
                  <a:pos x="connsiteX1" y="connsiteY1"/>
                </a:cxn>
                <a:cxn ang="0">
                  <a:pos x="connsiteX2" y="connsiteY2"/>
                </a:cxn>
                <a:cxn ang="0">
                  <a:pos x="connsiteX3" y="connsiteY3"/>
                </a:cxn>
              </a:cxnLst>
              <a:rect l="l" t="t" r="r" b="b"/>
              <a:pathLst>
                <a:path w="333375" h="71438">
                  <a:moveTo>
                    <a:pt x="0" y="0"/>
                  </a:moveTo>
                  <a:lnTo>
                    <a:pt x="0" y="71438"/>
                  </a:lnTo>
                  <a:lnTo>
                    <a:pt x="333375" y="9525"/>
                  </a:lnTo>
                  <a:lnTo>
                    <a:pt x="0" y="0"/>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p:cNvSpPr/>
            <p:nvPr/>
          </p:nvSpPr>
          <p:spPr>
            <a:xfrm>
              <a:off x="642910" y="357170"/>
              <a:ext cx="1428773" cy="428643"/>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任意多边形 55"/>
            <p:cNvSpPr/>
            <p:nvPr/>
          </p:nvSpPr>
          <p:spPr>
            <a:xfrm>
              <a:off x="2071683" y="357170"/>
              <a:ext cx="314330" cy="61916"/>
            </a:xfrm>
            <a:custGeom>
              <a:avLst/>
              <a:gdLst>
                <a:gd name="connsiteX0" fmla="*/ 0 w 314325"/>
                <a:gd name="connsiteY0" fmla="*/ 61912 h 61912"/>
                <a:gd name="connsiteX1" fmla="*/ 0 w 314325"/>
                <a:gd name="connsiteY1" fmla="*/ 0 h 61912"/>
                <a:gd name="connsiteX2" fmla="*/ 314325 w 314325"/>
                <a:gd name="connsiteY2" fmla="*/ 61912 h 61912"/>
                <a:gd name="connsiteX3" fmla="*/ 0 w 314325"/>
                <a:gd name="connsiteY3" fmla="*/ 61912 h 61912"/>
              </a:gdLst>
              <a:ahLst/>
              <a:cxnLst>
                <a:cxn ang="0">
                  <a:pos x="connsiteX0" y="connsiteY0"/>
                </a:cxn>
                <a:cxn ang="0">
                  <a:pos x="connsiteX1" y="connsiteY1"/>
                </a:cxn>
                <a:cxn ang="0">
                  <a:pos x="connsiteX2" y="connsiteY2"/>
                </a:cxn>
                <a:cxn ang="0">
                  <a:pos x="connsiteX3" y="connsiteY3"/>
                </a:cxn>
              </a:cxnLst>
              <a:rect l="l" t="t" r="r" b="b"/>
              <a:pathLst>
                <a:path w="314325" h="61912">
                  <a:moveTo>
                    <a:pt x="0" y="61912"/>
                  </a:moveTo>
                  <a:lnTo>
                    <a:pt x="0" y="0"/>
                  </a:lnTo>
                  <a:lnTo>
                    <a:pt x="314325" y="61912"/>
                  </a:lnTo>
                  <a:lnTo>
                    <a:pt x="0" y="61912"/>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7" name="TextBox 56"/>
          <p:cNvSpPr txBox="1"/>
          <p:nvPr/>
        </p:nvSpPr>
        <p:spPr>
          <a:xfrm>
            <a:off x="8044616" y="334856"/>
            <a:ext cx="727828" cy="369332"/>
          </a:xfrm>
          <a:prstGeom prst="rect">
            <a:avLst/>
          </a:prstGeom>
          <a:noFill/>
        </p:spPr>
        <p:txBody>
          <a:bodyPr wrap="none" rtlCol="0">
            <a:spAutoFit/>
          </a:bodyPr>
          <a:lstStyle/>
          <a:p>
            <a:r>
              <a:rPr lang="en-US" altLang="zh-CN" sz="1800" dirty="0" smtClean="0">
                <a:solidFill>
                  <a:schemeClr val="bg1"/>
                </a:solidFill>
              </a:rPr>
              <a:t>LOGO</a:t>
            </a:r>
            <a:endParaRPr lang="zh-CN" altLang="en-US" sz="1800" dirty="0">
              <a:solidFill>
                <a:schemeClr val="bg1"/>
              </a:solidFill>
            </a:endParaRPr>
          </a:p>
        </p:txBody>
      </p:sp>
      <p:grpSp>
        <p:nvGrpSpPr>
          <p:cNvPr id="5" name="组合 4"/>
          <p:cNvGrpSpPr/>
          <p:nvPr/>
        </p:nvGrpSpPr>
        <p:grpSpPr>
          <a:xfrm>
            <a:off x="287524" y="1059582"/>
            <a:ext cx="1643210" cy="576064"/>
            <a:chOff x="5391750" y="1491630"/>
            <a:chExt cx="1643210" cy="576064"/>
          </a:xfrm>
        </p:grpSpPr>
        <p:sp>
          <p:nvSpPr>
            <p:cNvPr id="28" name="椭圆 27"/>
            <p:cNvSpPr/>
            <p:nvPr/>
          </p:nvSpPr>
          <p:spPr>
            <a:xfrm>
              <a:off x="5391750" y="1491630"/>
              <a:ext cx="576064" cy="576064"/>
            </a:xfrm>
            <a:prstGeom prst="ellipse">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latin typeface="Impact" pitchFamily="34" charset="0"/>
                </a:rPr>
                <a:t>02</a:t>
              </a:r>
              <a:endParaRPr lang="zh-CN" altLang="en-US" sz="1600" dirty="0">
                <a:latin typeface="Impact" pitchFamily="34" charset="0"/>
              </a:endParaRPr>
            </a:p>
          </p:txBody>
        </p:sp>
        <p:sp>
          <p:nvSpPr>
            <p:cNvPr id="32" name="TextBox 31"/>
            <p:cNvSpPr txBox="1"/>
            <p:nvPr/>
          </p:nvSpPr>
          <p:spPr>
            <a:xfrm>
              <a:off x="5952612" y="1625774"/>
              <a:ext cx="1082348" cy="307777"/>
            </a:xfrm>
            <a:prstGeom prst="rect">
              <a:avLst/>
            </a:prstGeom>
            <a:noFill/>
          </p:spPr>
          <p:txBody>
            <a:bodyPr wrap="none" rtlCol="0">
              <a:spAutoFit/>
            </a:bodyPr>
            <a:lstStyle/>
            <a:p>
              <a:r>
                <a:rPr lang="zh-CN" altLang="en-US" dirty="0" smtClean="0">
                  <a:solidFill>
                    <a:schemeClr val="bg1"/>
                  </a:solidFill>
                  <a:latin typeface="+mj-lt"/>
                  <a:ea typeface="FZLanTingHeiS-EL-GB"/>
                </a:rPr>
                <a:t>里程碑任务</a:t>
              </a:r>
              <a:endParaRPr lang="zh-CN" altLang="en-US" dirty="0">
                <a:solidFill>
                  <a:schemeClr val="bg1"/>
                </a:solidFill>
                <a:latin typeface="+mj-lt"/>
                <a:ea typeface="FZLanTingHeiS-EL-GB"/>
              </a:endParaRPr>
            </a:p>
          </p:txBody>
        </p:sp>
      </p:gr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7664" y="1563638"/>
            <a:ext cx="7147195" cy="28323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925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nodeType="withEffect">
                                  <p:stCondLst>
                                    <p:cond delay="10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strVal val="#ppt_w+.3"/>
                                          </p:val>
                                        </p:tav>
                                        <p:tav tm="100000">
                                          <p:val>
                                            <p:strVal val="#ppt_w"/>
                                          </p:val>
                                        </p:tav>
                                      </p:tavLst>
                                    </p:anim>
                                    <p:anim calcmode="lin" valueType="num">
                                      <p:cBhvr>
                                        <p:cTn id="8" dur="1000" fill="hold"/>
                                        <p:tgtEl>
                                          <p:spTgt spid="5"/>
                                        </p:tgtEl>
                                        <p:attrNameLst>
                                          <p:attrName>ppt_h</p:attrName>
                                        </p:attrNameLst>
                                      </p:cBhvr>
                                      <p:tavLst>
                                        <p:tav tm="0">
                                          <p:val>
                                            <p:strVal val="#ppt_h"/>
                                          </p:val>
                                        </p:tav>
                                        <p:tav tm="100000">
                                          <p:val>
                                            <p:strVal val="#ppt_h"/>
                                          </p:val>
                                        </p:tav>
                                      </p:tavLst>
                                    </p:anim>
                                    <p:animEffect transition="in" filter="fade">
                                      <p:cBhvr>
                                        <p:cTn id="9"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0" y="228926"/>
            <a:ext cx="9144000" cy="582602"/>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1128969" y="320172"/>
            <a:ext cx="1980029" cy="400110"/>
          </a:xfrm>
          <a:prstGeom prst="rect">
            <a:avLst/>
          </a:prstGeom>
        </p:spPr>
        <p:txBody>
          <a:bodyPr wrap="none">
            <a:spAutoFit/>
          </a:bodyPr>
          <a:lstStyle/>
          <a:p>
            <a:r>
              <a:rPr lang="zh-CN" altLang="en-US" sz="2000" dirty="0">
                <a:solidFill>
                  <a:schemeClr val="bg1"/>
                </a:solidFill>
                <a:latin typeface="微软雅黑" pitchFamily="34" charset="-122"/>
                <a:ea typeface="微软雅黑" pitchFamily="34" charset="-122"/>
              </a:rPr>
              <a:t>需求获取及实现</a:t>
            </a:r>
            <a:endParaRPr lang="zh-CN" altLang="en-US" sz="2000" dirty="0">
              <a:solidFill>
                <a:schemeClr val="bg1"/>
              </a:solidFill>
              <a:latin typeface="微软雅黑" pitchFamily="34" charset="-122"/>
              <a:ea typeface="微软雅黑" pitchFamily="34" charset="-122"/>
            </a:endParaRPr>
          </a:p>
        </p:txBody>
      </p:sp>
      <p:sp>
        <p:nvSpPr>
          <p:cNvPr id="7" name="泪滴形 6"/>
          <p:cNvSpPr/>
          <p:nvPr/>
        </p:nvSpPr>
        <p:spPr>
          <a:xfrm>
            <a:off x="287524" y="267494"/>
            <a:ext cx="504056" cy="504056"/>
          </a:xfrm>
          <a:prstGeom prst="teardrop">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319324" y="280194"/>
            <a:ext cx="809645" cy="400110"/>
          </a:xfrm>
          <a:prstGeom prst="rect">
            <a:avLst/>
          </a:prstGeom>
        </p:spPr>
        <p:txBody>
          <a:bodyPr wrap="none">
            <a:spAutoFit/>
          </a:bodyPr>
          <a:lstStyle/>
          <a:p>
            <a:pPr lvl="0" algn="ctr" defTabSz="914400"/>
            <a:r>
              <a:rPr lang="en-US" altLang="zh-CN" sz="2000" b="1" dirty="0" smtClean="0">
                <a:solidFill>
                  <a:schemeClr val="bg1"/>
                </a:solidFill>
              </a:rPr>
              <a:t>Part </a:t>
            </a:r>
            <a:r>
              <a:rPr lang="en-US" altLang="zh-CN" sz="2000" b="1" dirty="0">
                <a:solidFill>
                  <a:schemeClr val="bg1"/>
                </a:solidFill>
              </a:rPr>
              <a:t>2</a:t>
            </a:r>
            <a:endParaRPr lang="zh-CN" altLang="en-US" sz="2000" b="1" dirty="0">
              <a:solidFill>
                <a:schemeClr val="bg1"/>
              </a:solidFill>
            </a:endParaRPr>
          </a:p>
        </p:txBody>
      </p:sp>
      <p:grpSp>
        <p:nvGrpSpPr>
          <p:cNvPr id="53" name="组合 15"/>
          <p:cNvGrpSpPr>
            <a:grpSpLocks/>
          </p:cNvGrpSpPr>
          <p:nvPr/>
        </p:nvGrpSpPr>
        <p:grpSpPr bwMode="auto">
          <a:xfrm flipH="1">
            <a:off x="7308304" y="95438"/>
            <a:ext cx="1850380" cy="835254"/>
            <a:chOff x="642910" y="357170"/>
            <a:chExt cx="1762153" cy="428643"/>
          </a:xfrm>
        </p:grpSpPr>
        <p:sp>
          <p:nvSpPr>
            <p:cNvPr id="54" name="任意多边形 53"/>
            <p:cNvSpPr/>
            <p:nvPr/>
          </p:nvSpPr>
          <p:spPr>
            <a:xfrm>
              <a:off x="2071683" y="714373"/>
              <a:ext cx="333380" cy="71440"/>
            </a:xfrm>
            <a:custGeom>
              <a:avLst/>
              <a:gdLst>
                <a:gd name="connsiteX0" fmla="*/ 0 w 333375"/>
                <a:gd name="connsiteY0" fmla="*/ 0 h 71438"/>
                <a:gd name="connsiteX1" fmla="*/ 0 w 333375"/>
                <a:gd name="connsiteY1" fmla="*/ 71438 h 71438"/>
                <a:gd name="connsiteX2" fmla="*/ 333375 w 333375"/>
                <a:gd name="connsiteY2" fmla="*/ 9525 h 71438"/>
                <a:gd name="connsiteX3" fmla="*/ 0 w 333375"/>
                <a:gd name="connsiteY3" fmla="*/ 0 h 71438"/>
              </a:gdLst>
              <a:ahLst/>
              <a:cxnLst>
                <a:cxn ang="0">
                  <a:pos x="connsiteX0" y="connsiteY0"/>
                </a:cxn>
                <a:cxn ang="0">
                  <a:pos x="connsiteX1" y="connsiteY1"/>
                </a:cxn>
                <a:cxn ang="0">
                  <a:pos x="connsiteX2" y="connsiteY2"/>
                </a:cxn>
                <a:cxn ang="0">
                  <a:pos x="connsiteX3" y="connsiteY3"/>
                </a:cxn>
              </a:cxnLst>
              <a:rect l="l" t="t" r="r" b="b"/>
              <a:pathLst>
                <a:path w="333375" h="71438">
                  <a:moveTo>
                    <a:pt x="0" y="0"/>
                  </a:moveTo>
                  <a:lnTo>
                    <a:pt x="0" y="71438"/>
                  </a:lnTo>
                  <a:lnTo>
                    <a:pt x="333375" y="9525"/>
                  </a:lnTo>
                  <a:lnTo>
                    <a:pt x="0" y="0"/>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p:cNvSpPr/>
            <p:nvPr/>
          </p:nvSpPr>
          <p:spPr>
            <a:xfrm>
              <a:off x="642910" y="357170"/>
              <a:ext cx="1428773" cy="428643"/>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任意多边形 55"/>
            <p:cNvSpPr/>
            <p:nvPr/>
          </p:nvSpPr>
          <p:spPr>
            <a:xfrm>
              <a:off x="2071683" y="357170"/>
              <a:ext cx="314330" cy="61916"/>
            </a:xfrm>
            <a:custGeom>
              <a:avLst/>
              <a:gdLst>
                <a:gd name="connsiteX0" fmla="*/ 0 w 314325"/>
                <a:gd name="connsiteY0" fmla="*/ 61912 h 61912"/>
                <a:gd name="connsiteX1" fmla="*/ 0 w 314325"/>
                <a:gd name="connsiteY1" fmla="*/ 0 h 61912"/>
                <a:gd name="connsiteX2" fmla="*/ 314325 w 314325"/>
                <a:gd name="connsiteY2" fmla="*/ 61912 h 61912"/>
                <a:gd name="connsiteX3" fmla="*/ 0 w 314325"/>
                <a:gd name="connsiteY3" fmla="*/ 61912 h 61912"/>
              </a:gdLst>
              <a:ahLst/>
              <a:cxnLst>
                <a:cxn ang="0">
                  <a:pos x="connsiteX0" y="connsiteY0"/>
                </a:cxn>
                <a:cxn ang="0">
                  <a:pos x="connsiteX1" y="connsiteY1"/>
                </a:cxn>
                <a:cxn ang="0">
                  <a:pos x="connsiteX2" y="connsiteY2"/>
                </a:cxn>
                <a:cxn ang="0">
                  <a:pos x="connsiteX3" y="connsiteY3"/>
                </a:cxn>
              </a:cxnLst>
              <a:rect l="l" t="t" r="r" b="b"/>
              <a:pathLst>
                <a:path w="314325" h="61912">
                  <a:moveTo>
                    <a:pt x="0" y="61912"/>
                  </a:moveTo>
                  <a:lnTo>
                    <a:pt x="0" y="0"/>
                  </a:lnTo>
                  <a:lnTo>
                    <a:pt x="314325" y="61912"/>
                  </a:lnTo>
                  <a:lnTo>
                    <a:pt x="0" y="61912"/>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 name="组合 5"/>
          <p:cNvGrpSpPr/>
          <p:nvPr/>
        </p:nvGrpSpPr>
        <p:grpSpPr>
          <a:xfrm>
            <a:off x="280744" y="1059582"/>
            <a:ext cx="1938999" cy="576064"/>
            <a:chOff x="1128969" y="3163443"/>
            <a:chExt cx="1938999" cy="576064"/>
          </a:xfrm>
        </p:grpSpPr>
        <p:sp>
          <p:nvSpPr>
            <p:cNvPr id="29" name="椭圆 28"/>
            <p:cNvSpPr/>
            <p:nvPr/>
          </p:nvSpPr>
          <p:spPr>
            <a:xfrm>
              <a:off x="1128969" y="3163443"/>
              <a:ext cx="576064" cy="576064"/>
            </a:xfrm>
            <a:prstGeom prst="ellipse">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latin typeface="Impact" pitchFamily="34" charset="0"/>
                </a:rPr>
                <a:t>16</a:t>
              </a:r>
              <a:endParaRPr lang="zh-CN" altLang="en-US" sz="1600" dirty="0">
                <a:latin typeface="Impact" pitchFamily="34" charset="0"/>
              </a:endParaRPr>
            </a:p>
          </p:txBody>
        </p:sp>
        <p:sp>
          <p:nvSpPr>
            <p:cNvPr id="33" name="TextBox 32"/>
            <p:cNvSpPr txBox="1"/>
            <p:nvPr/>
          </p:nvSpPr>
          <p:spPr>
            <a:xfrm>
              <a:off x="1682652" y="3297587"/>
              <a:ext cx="1385316" cy="369332"/>
            </a:xfrm>
            <a:prstGeom prst="rect">
              <a:avLst/>
            </a:prstGeom>
            <a:noFill/>
          </p:spPr>
          <p:txBody>
            <a:bodyPr wrap="none" rtlCol="0">
              <a:spAutoFit/>
            </a:bodyPr>
            <a:lstStyle/>
            <a:p>
              <a:r>
                <a:rPr lang="en-US" altLang="zh-CN" sz="1800" dirty="0" smtClean="0">
                  <a:solidFill>
                    <a:schemeClr val="bg1"/>
                  </a:solidFill>
                  <a:latin typeface="+mj-lt"/>
                  <a:ea typeface="FZLanTingHeiS-EL-GB"/>
                </a:rPr>
                <a:t>User Manual</a:t>
              </a:r>
              <a:endParaRPr lang="zh-CN" altLang="en-US" sz="1800" dirty="0">
                <a:solidFill>
                  <a:schemeClr val="bg1"/>
                </a:solidFill>
                <a:latin typeface="+mj-lt"/>
                <a:ea typeface="FZLanTingHeiS-EL-GB"/>
              </a:endParaRPr>
            </a:p>
          </p:txBody>
        </p:sp>
      </p:grpSp>
      <p:sp>
        <p:nvSpPr>
          <p:cNvPr id="59" name="TextBox 58"/>
          <p:cNvSpPr txBox="1"/>
          <p:nvPr/>
        </p:nvSpPr>
        <p:spPr>
          <a:xfrm>
            <a:off x="2260128" y="1193726"/>
            <a:ext cx="5688632" cy="830997"/>
          </a:xfrm>
          <a:prstGeom prst="rect">
            <a:avLst/>
          </a:prstGeom>
          <a:noFill/>
        </p:spPr>
        <p:txBody>
          <a:bodyPr wrap="square" rtlCol="0">
            <a:spAutoFit/>
          </a:bodyPr>
          <a:lstStyle/>
          <a:p>
            <a:pPr marL="0" lvl="1"/>
            <a:r>
              <a:rPr lang="zh-CN" altLang="zh-CN" sz="1600" b="1" dirty="0">
                <a:solidFill>
                  <a:schemeClr val="bg1"/>
                </a:solidFill>
              </a:rPr>
              <a:t>为便于</a:t>
            </a:r>
            <a:r>
              <a:rPr lang="en-US" altLang="zh-CN" sz="1600" b="1" dirty="0">
                <a:solidFill>
                  <a:schemeClr val="bg1"/>
                </a:solidFill>
              </a:rPr>
              <a:t>SRS</a:t>
            </a:r>
            <a:r>
              <a:rPr lang="zh-CN" altLang="zh-CN" sz="1600" b="1" dirty="0">
                <a:solidFill>
                  <a:schemeClr val="bg1"/>
                </a:solidFill>
              </a:rPr>
              <a:t>的理解和评审</a:t>
            </a:r>
            <a:r>
              <a:rPr lang="zh-CN" altLang="zh-CN" sz="1600" b="1" dirty="0" smtClean="0">
                <a:solidFill>
                  <a:schemeClr val="bg1"/>
                </a:solidFill>
              </a:rPr>
              <a:t>，</a:t>
            </a:r>
            <a:r>
              <a:rPr lang="zh-CN" altLang="en-US" sz="1600" b="1" dirty="0" smtClean="0">
                <a:solidFill>
                  <a:schemeClr val="bg1"/>
                </a:solidFill>
              </a:rPr>
              <a:t>我们</a:t>
            </a:r>
            <a:r>
              <a:rPr lang="zh-CN" altLang="zh-CN" sz="1600" b="1" dirty="0" smtClean="0">
                <a:solidFill>
                  <a:schemeClr val="bg1"/>
                </a:solidFill>
              </a:rPr>
              <a:t>提交</a:t>
            </a:r>
            <a:r>
              <a:rPr lang="zh-CN" altLang="zh-CN" sz="1600" b="1" dirty="0">
                <a:solidFill>
                  <a:schemeClr val="bg1"/>
                </a:solidFill>
              </a:rPr>
              <a:t>了初步的</a:t>
            </a:r>
            <a:r>
              <a:rPr lang="en-US" altLang="zh-CN" sz="1600" b="1" dirty="0">
                <a:solidFill>
                  <a:schemeClr val="bg1"/>
                </a:solidFill>
              </a:rPr>
              <a:t>User </a:t>
            </a:r>
            <a:r>
              <a:rPr lang="en-US" altLang="zh-CN" sz="1600" b="1" dirty="0" smtClean="0">
                <a:solidFill>
                  <a:schemeClr val="bg1"/>
                </a:solidFill>
              </a:rPr>
              <a:t>Manual</a:t>
            </a:r>
            <a:r>
              <a:rPr lang="zh-CN" altLang="en-US" sz="1600" b="1" dirty="0" smtClean="0">
                <a:solidFill>
                  <a:schemeClr val="bg1"/>
                </a:solidFill>
              </a:rPr>
              <a:t>，并且在之后的版本中将其更新。并交于学生用户代表参阅，反馈结果基本可以正常使用。</a:t>
            </a:r>
            <a:endParaRPr lang="zh-CN" altLang="zh-CN" sz="1600" b="1" dirty="0">
              <a:solidFill>
                <a:schemeClr val="bg1"/>
              </a:solidFill>
            </a:endParaRPr>
          </a:p>
        </p:txBody>
      </p:sp>
    </p:spTree>
    <p:extLst>
      <p:ext uri="{BB962C8B-B14F-4D97-AF65-F5344CB8AC3E}">
        <p14:creationId xmlns:p14="http://schemas.microsoft.com/office/powerpoint/2010/main" val="12944705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500"/>
                                        <p:tgtEl>
                                          <p:spTgt spid="59"/>
                                        </p:tgtEl>
                                      </p:cBhvr>
                                    </p:animEffect>
                                  </p:childTnLst>
                                </p:cTn>
                              </p:par>
                              <p:par>
                                <p:cTn id="8" presetID="50" presetClass="entr" presetSubtype="0" decel="100000" fill="hold" nodeType="withEffect">
                                  <p:stCondLst>
                                    <p:cond delay="200"/>
                                  </p:stCondLst>
                                  <p:childTnLst>
                                    <p:set>
                                      <p:cBhvr>
                                        <p:cTn id="9" dur="1" fill="hold">
                                          <p:stCondLst>
                                            <p:cond delay="0"/>
                                          </p:stCondLst>
                                        </p:cTn>
                                        <p:tgtEl>
                                          <p:spTgt spid="6"/>
                                        </p:tgtEl>
                                        <p:attrNameLst>
                                          <p:attrName>style.visibility</p:attrName>
                                        </p:attrNameLst>
                                      </p:cBhvr>
                                      <p:to>
                                        <p:strVal val="visible"/>
                                      </p:to>
                                    </p:set>
                                    <p:anim calcmode="lin" valueType="num">
                                      <p:cBhvr>
                                        <p:cTn id="10" dur="1000" fill="hold"/>
                                        <p:tgtEl>
                                          <p:spTgt spid="6"/>
                                        </p:tgtEl>
                                        <p:attrNameLst>
                                          <p:attrName>ppt_w</p:attrName>
                                        </p:attrNameLst>
                                      </p:cBhvr>
                                      <p:tavLst>
                                        <p:tav tm="0">
                                          <p:val>
                                            <p:strVal val="#ppt_w+.3"/>
                                          </p:val>
                                        </p:tav>
                                        <p:tav tm="100000">
                                          <p:val>
                                            <p:strVal val="#ppt_w"/>
                                          </p:val>
                                        </p:tav>
                                      </p:tavLst>
                                    </p:anim>
                                    <p:anim calcmode="lin" valueType="num">
                                      <p:cBhvr>
                                        <p:cTn id="11" dur="1000" fill="hold"/>
                                        <p:tgtEl>
                                          <p:spTgt spid="6"/>
                                        </p:tgtEl>
                                        <p:attrNameLst>
                                          <p:attrName>ppt_h</p:attrName>
                                        </p:attrNameLst>
                                      </p:cBhvr>
                                      <p:tavLst>
                                        <p:tav tm="0">
                                          <p:val>
                                            <p:strVal val="#ppt_h"/>
                                          </p:val>
                                        </p:tav>
                                        <p:tav tm="100000">
                                          <p:val>
                                            <p:strVal val="#ppt_h"/>
                                          </p:val>
                                        </p:tav>
                                      </p:tavLst>
                                    </p:anim>
                                    <p:animEffect transition="in" filter="fade">
                                      <p:cBhvr>
                                        <p:cTn id="12"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0" y="228926"/>
            <a:ext cx="9144000" cy="582602"/>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1128969" y="320172"/>
            <a:ext cx="1980029" cy="400110"/>
          </a:xfrm>
          <a:prstGeom prst="rect">
            <a:avLst/>
          </a:prstGeom>
        </p:spPr>
        <p:txBody>
          <a:bodyPr wrap="none">
            <a:spAutoFit/>
          </a:bodyPr>
          <a:lstStyle/>
          <a:p>
            <a:r>
              <a:rPr lang="zh-CN" altLang="en-US" sz="2000" dirty="0">
                <a:solidFill>
                  <a:schemeClr val="bg1"/>
                </a:solidFill>
                <a:latin typeface="微软雅黑" pitchFamily="34" charset="-122"/>
                <a:ea typeface="微软雅黑" pitchFamily="34" charset="-122"/>
              </a:rPr>
              <a:t>需求获取及实现</a:t>
            </a:r>
            <a:endParaRPr lang="zh-CN" altLang="en-US" sz="2000" dirty="0">
              <a:solidFill>
                <a:schemeClr val="bg1"/>
              </a:solidFill>
              <a:latin typeface="微软雅黑" pitchFamily="34" charset="-122"/>
              <a:ea typeface="微软雅黑" pitchFamily="34" charset="-122"/>
            </a:endParaRPr>
          </a:p>
        </p:txBody>
      </p:sp>
      <p:sp>
        <p:nvSpPr>
          <p:cNvPr id="7" name="泪滴形 6"/>
          <p:cNvSpPr/>
          <p:nvPr/>
        </p:nvSpPr>
        <p:spPr>
          <a:xfrm>
            <a:off x="287524" y="267494"/>
            <a:ext cx="504056" cy="504056"/>
          </a:xfrm>
          <a:prstGeom prst="teardrop">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319324" y="280194"/>
            <a:ext cx="809645" cy="400110"/>
          </a:xfrm>
          <a:prstGeom prst="rect">
            <a:avLst/>
          </a:prstGeom>
        </p:spPr>
        <p:txBody>
          <a:bodyPr wrap="none">
            <a:spAutoFit/>
          </a:bodyPr>
          <a:lstStyle/>
          <a:p>
            <a:pPr lvl="0" algn="ctr" defTabSz="914400"/>
            <a:r>
              <a:rPr lang="en-US" altLang="zh-CN" sz="2000" b="1" dirty="0" smtClean="0">
                <a:solidFill>
                  <a:schemeClr val="bg1"/>
                </a:solidFill>
              </a:rPr>
              <a:t>Part </a:t>
            </a:r>
            <a:r>
              <a:rPr lang="en-US" altLang="zh-CN" sz="2000" b="1" dirty="0">
                <a:solidFill>
                  <a:schemeClr val="bg1"/>
                </a:solidFill>
              </a:rPr>
              <a:t>2</a:t>
            </a:r>
            <a:endParaRPr lang="zh-CN" altLang="en-US" sz="2000" b="1" dirty="0">
              <a:solidFill>
                <a:schemeClr val="bg1"/>
              </a:solidFill>
            </a:endParaRPr>
          </a:p>
        </p:txBody>
      </p:sp>
      <p:grpSp>
        <p:nvGrpSpPr>
          <p:cNvPr id="53" name="组合 15"/>
          <p:cNvGrpSpPr>
            <a:grpSpLocks/>
          </p:cNvGrpSpPr>
          <p:nvPr/>
        </p:nvGrpSpPr>
        <p:grpSpPr bwMode="auto">
          <a:xfrm flipH="1">
            <a:off x="7308304" y="95438"/>
            <a:ext cx="1850380" cy="835254"/>
            <a:chOff x="642910" y="357170"/>
            <a:chExt cx="1762153" cy="428643"/>
          </a:xfrm>
        </p:grpSpPr>
        <p:sp>
          <p:nvSpPr>
            <p:cNvPr id="54" name="任意多边形 53"/>
            <p:cNvSpPr/>
            <p:nvPr/>
          </p:nvSpPr>
          <p:spPr>
            <a:xfrm>
              <a:off x="2071683" y="714373"/>
              <a:ext cx="333380" cy="71440"/>
            </a:xfrm>
            <a:custGeom>
              <a:avLst/>
              <a:gdLst>
                <a:gd name="connsiteX0" fmla="*/ 0 w 333375"/>
                <a:gd name="connsiteY0" fmla="*/ 0 h 71438"/>
                <a:gd name="connsiteX1" fmla="*/ 0 w 333375"/>
                <a:gd name="connsiteY1" fmla="*/ 71438 h 71438"/>
                <a:gd name="connsiteX2" fmla="*/ 333375 w 333375"/>
                <a:gd name="connsiteY2" fmla="*/ 9525 h 71438"/>
                <a:gd name="connsiteX3" fmla="*/ 0 w 333375"/>
                <a:gd name="connsiteY3" fmla="*/ 0 h 71438"/>
              </a:gdLst>
              <a:ahLst/>
              <a:cxnLst>
                <a:cxn ang="0">
                  <a:pos x="connsiteX0" y="connsiteY0"/>
                </a:cxn>
                <a:cxn ang="0">
                  <a:pos x="connsiteX1" y="connsiteY1"/>
                </a:cxn>
                <a:cxn ang="0">
                  <a:pos x="connsiteX2" y="connsiteY2"/>
                </a:cxn>
                <a:cxn ang="0">
                  <a:pos x="connsiteX3" y="connsiteY3"/>
                </a:cxn>
              </a:cxnLst>
              <a:rect l="l" t="t" r="r" b="b"/>
              <a:pathLst>
                <a:path w="333375" h="71438">
                  <a:moveTo>
                    <a:pt x="0" y="0"/>
                  </a:moveTo>
                  <a:lnTo>
                    <a:pt x="0" y="71438"/>
                  </a:lnTo>
                  <a:lnTo>
                    <a:pt x="333375" y="9525"/>
                  </a:lnTo>
                  <a:lnTo>
                    <a:pt x="0" y="0"/>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p:cNvSpPr/>
            <p:nvPr/>
          </p:nvSpPr>
          <p:spPr>
            <a:xfrm>
              <a:off x="642910" y="357170"/>
              <a:ext cx="1428773" cy="428643"/>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任意多边形 55"/>
            <p:cNvSpPr/>
            <p:nvPr/>
          </p:nvSpPr>
          <p:spPr>
            <a:xfrm>
              <a:off x="2071683" y="357170"/>
              <a:ext cx="314330" cy="61916"/>
            </a:xfrm>
            <a:custGeom>
              <a:avLst/>
              <a:gdLst>
                <a:gd name="connsiteX0" fmla="*/ 0 w 314325"/>
                <a:gd name="connsiteY0" fmla="*/ 61912 h 61912"/>
                <a:gd name="connsiteX1" fmla="*/ 0 w 314325"/>
                <a:gd name="connsiteY1" fmla="*/ 0 h 61912"/>
                <a:gd name="connsiteX2" fmla="*/ 314325 w 314325"/>
                <a:gd name="connsiteY2" fmla="*/ 61912 h 61912"/>
                <a:gd name="connsiteX3" fmla="*/ 0 w 314325"/>
                <a:gd name="connsiteY3" fmla="*/ 61912 h 61912"/>
              </a:gdLst>
              <a:ahLst/>
              <a:cxnLst>
                <a:cxn ang="0">
                  <a:pos x="connsiteX0" y="connsiteY0"/>
                </a:cxn>
                <a:cxn ang="0">
                  <a:pos x="connsiteX1" y="connsiteY1"/>
                </a:cxn>
                <a:cxn ang="0">
                  <a:pos x="connsiteX2" y="connsiteY2"/>
                </a:cxn>
                <a:cxn ang="0">
                  <a:pos x="connsiteX3" y="connsiteY3"/>
                </a:cxn>
              </a:cxnLst>
              <a:rect l="l" t="t" r="r" b="b"/>
              <a:pathLst>
                <a:path w="314325" h="61912">
                  <a:moveTo>
                    <a:pt x="0" y="61912"/>
                  </a:moveTo>
                  <a:lnTo>
                    <a:pt x="0" y="0"/>
                  </a:lnTo>
                  <a:lnTo>
                    <a:pt x="314325" y="61912"/>
                  </a:lnTo>
                  <a:lnTo>
                    <a:pt x="0" y="61912"/>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 name="组合 5"/>
          <p:cNvGrpSpPr/>
          <p:nvPr/>
        </p:nvGrpSpPr>
        <p:grpSpPr>
          <a:xfrm>
            <a:off x="280744" y="1059582"/>
            <a:ext cx="3368877" cy="576064"/>
            <a:chOff x="1128969" y="3163443"/>
            <a:chExt cx="3368877" cy="576064"/>
          </a:xfrm>
        </p:grpSpPr>
        <p:sp>
          <p:nvSpPr>
            <p:cNvPr id="29" name="椭圆 28"/>
            <p:cNvSpPr/>
            <p:nvPr/>
          </p:nvSpPr>
          <p:spPr>
            <a:xfrm>
              <a:off x="1128969" y="3163443"/>
              <a:ext cx="576064" cy="576064"/>
            </a:xfrm>
            <a:prstGeom prst="ellipse">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latin typeface="Impact" pitchFamily="34" charset="0"/>
                </a:rPr>
                <a:t>17</a:t>
              </a:r>
              <a:endParaRPr lang="zh-CN" altLang="en-US" sz="1600" dirty="0">
                <a:latin typeface="Impact" pitchFamily="34" charset="0"/>
              </a:endParaRPr>
            </a:p>
          </p:txBody>
        </p:sp>
        <p:sp>
          <p:nvSpPr>
            <p:cNvPr id="33" name="TextBox 32"/>
            <p:cNvSpPr txBox="1"/>
            <p:nvPr/>
          </p:nvSpPr>
          <p:spPr>
            <a:xfrm>
              <a:off x="1682652" y="3297587"/>
              <a:ext cx="2815194" cy="369332"/>
            </a:xfrm>
            <a:prstGeom prst="rect">
              <a:avLst/>
            </a:prstGeom>
            <a:noFill/>
          </p:spPr>
          <p:txBody>
            <a:bodyPr wrap="none" rtlCol="0">
              <a:spAutoFit/>
            </a:bodyPr>
            <a:lstStyle/>
            <a:p>
              <a:r>
                <a:rPr lang="zh-CN" altLang="en-US" sz="1800" dirty="0" smtClean="0">
                  <a:solidFill>
                    <a:schemeClr val="bg1"/>
                  </a:solidFill>
                  <a:latin typeface="+mj-lt"/>
                  <a:ea typeface="FZLanTingHeiS-EL-GB"/>
                </a:rPr>
                <a:t>组内评审及</a:t>
              </a:r>
              <a:r>
                <a:rPr lang="en-US" altLang="zh-CN" sz="1800" dirty="0" smtClean="0">
                  <a:solidFill>
                    <a:schemeClr val="bg1"/>
                  </a:solidFill>
                  <a:latin typeface="+mj-lt"/>
                  <a:ea typeface="FZLanTingHeiS-EL-GB"/>
                </a:rPr>
                <a:t>Baseline</a:t>
              </a:r>
              <a:r>
                <a:rPr lang="zh-CN" altLang="en-US" sz="1800" dirty="0" smtClean="0">
                  <a:solidFill>
                    <a:schemeClr val="bg1"/>
                  </a:solidFill>
                  <a:latin typeface="+mj-lt"/>
                  <a:ea typeface="FZLanTingHeiS-EL-GB"/>
                </a:rPr>
                <a:t>的发布</a:t>
              </a:r>
              <a:endParaRPr lang="zh-CN" altLang="en-US" sz="1800" dirty="0">
                <a:solidFill>
                  <a:schemeClr val="bg1"/>
                </a:solidFill>
                <a:latin typeface="+mj-lt"/>
                <a:ea typeface="FZLanTingHeiS-EL-GB"/>
              </a:endParaRPr>
            </a:p>
          </p:txBody>
        </p:sp>
      </p:grpSp>
      <p:sp>
        <p:nvSpPr>
          <p:cNvPr id="59" name="TextBox 58"/>
          <p:cNvSpPr txBox="1"/>
          <p:nvPr/>
        </p:nvSpPr>
        <p:spPr>
          <a:xfrm>
            <a:off x="3788280" y="1193726"/>
            <a:ext cx="4536504" cy="1077218"/>
          </a:xfrm>
          <a:prstGeom prst="rect">
            <a:avLst/>
          </a:prstGeom>
          <a:noFill/>
        </p:spPr>
        <p:txBody>
          <a:bodyPr wrap="square" rtlCol="0">
            <a:spAutoFit/>
          </a:bodyPr>
          <a:lstStyle/>
          <a:p>
            <a:pPr marL="0" lvl="1"/>
            <a:r>
              <a:rPr lang="zh-CN" altLang="en-US" sz="1600" b="1" dirty="0" smtClean="0">
                <a:solidFill>
                  <a:schemeClr val="bg1"/>
                </a:solidFill>
              </a:rPr>
              <a:t>于</a:t>
            </a:r>
            <a:r>
              <a:rPr lang="en-US" altLang="zh-CN" sz="1600" b="1" dirty="0" smtClean="0">
                <a:solidFill>
                  <a:schemeClr val="bg1"/>
                </a:solidFill>
              </a:rPr>
              <a:t>2017-12-22</a:t>
            </a:r>
            <a:r>
              <a:rPr lang="zh-CN" altLang="en-US" sz="1600" b="1" dirty="0" smtClean="0">
                <a:solidFill>
                  <a:schemeClr val="bg1"/>
                </a:solidFill>
              </a:rPr>
              <a:t>日晚小组会议中对</a:t>
            </a:r>
            <a:r>
              <a:rPr lang="en-US" altLang="zh-CN" sz="1600" b="1" dirty="0" smtClean="0">
                <a:solidFill>
                  <a:schemeClr val="bg1"/>
                </a:solidFill>
              </a:rPr>
              <a:t>SRS</a:t>
            </a:r>
            <a:r>
              <a:rPr lang="zh-CN" altLang="en-US" sz="1600" b="1" dirty="0" smtClean="0">
                <a:solidFill>
                  <a:schemeClr val="bg1"/>
                </a:solidFill>
              </a:rPr>
              <a:t>进行了组内评审并记录下其中不足之处，并改进。在改进之后发布了</a:t>
            </a:r>
            <a:r>
              <a:rPr lang="en-US" altLang="zh-CN" sz="1600" b="1" dirty="0" smtClean="0">
                <a:solidFill>
                  <a:schemeClr val="bg1"/>
                </a:solidFill>
              </a:rPr>
              <a:t>PRD-G17-</a:t>
            </a:r>
            <a:r>
              <a:rPr lang="zh-CN" altLang="en-US" sz="1600" b="1" dirty="0" smtClean="0">
                <a:solidFill>
                  <a:schemeClr val="bg1"/>
                </a:solidFill>
              </a:rPr>
              <a:t>软件需求规格说明书</a:t>
            </a:r>
            <a:r>
              <a:rPr lang="en-US" altLang="zh-CN" sz="1600" b="1" dirty="0" smtClean="0">
                <a:solidFill>
                  <a:schemeClr val="bg1"/>
                </a:solidFill>
              </a:rPr>
              <a:t>1.0</a:t>
            </a:r>
            <a:r>
              <a:rPr lang="zh-CN" altLang="en-US" sz="1600" b="1" dirty="0" smtClean="0">
                <a:solidFill>
                  <a:schemeClr val="bg1"/>
                </a:solidFill>
              </a:rPr>
              <a:t>版本</a:t>
            </a:r>
            <a:endParaRPr lang="en-US" altLang="zh-CN" sz="1600" b="1" dirty="0" smtClean="0">
              <a:solidFill>
                <a:schemeClr val="bg1"/>
              </a:solidFill>
            </a:endParaRPr>
          </a:p>
          <a:p>
            <a:pPr marL="0" lvl="1"/>
            <a:endParaRPr lang="zh-CN" altLang="zh-CN" sz="1600" b="1" dirty="0">
              <a:solidFill>
                <a:schemeClr val="bg1"/>
              </a:solidFill>
            </a:endParaRP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4487" y="1707654"/>
            <a:ext cx="3134774" cy="25584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679037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500"/>
                                        <p:tgtEl>
                                          <p:spTgt spid="59"/>
                                        </p:tgtEl>
                                      </p:cBhvr>
                                    </p:animEffect>
                                  </p:childTnLst>
                                </p:cTn>
                              </p:par>
                              <p:par>
                                <p:cTn id="8" presetID="50" presetClass="entr" presetSubtype="0" decel="100000" fill="hold" nodeType="withEffect">
                                  <p:stCondLst>
                                    <p:cond delay="200"/>
                                  </p:stCondLst>
                                  <p:childTnLst>
                                    <p:set>
                                      <p:cBhvr>
                                        <p:cTn id="9" dur="1" fill="hold">
                                          <p:stCondLst>
                                            <p:cond delay="0"/>
                                          </p:stCondLst>
                                        </p:cTn>
                                        <p:tgtEl>
                                          <p:spTgt spid="6"/>
                                        </p:tgtEl>
                                        <p:attrNameLst>
                                          <p:attrName>style.visibility</p:attrName>
                                        </p:attrNameLst>
                                      </p:cBhvr>
                                      <p:to>
                                        <p:strVal val="visible"/>
                                      </p:to>
                                    </p:set>
                                    <p:anim calcmode="lin" valueType="num">
                                      <p:cBhvr>
                                        <p:cTn id="10" dur="1000" fill="hold"/>
                                        <p:tgtEl>
                                          <p:spTgt spid="6"/>
                                        </p:tgtEl>
                                        <p:attrNameLst>
                                          <p:attrName>ppt_w</p:attrName>
                                        </p:attrNameLst>
                                      </p:cBhvr>
                                      <p:tavLst>
                                        <p:tav tm="0">
                                          <p:val>
                                            <p:strVal val="#ppt_w+.3"/>
                                          </p:val>
                                        </p:tav>
                                        <p:tav tm="100000">
                                          <p:val>
                                            <p:strVal val="#ppt_w"/>
                                          </p:val>
                                        </p:tav>
                                      </p:tavLst>
                                    </p:anim>
                                    <p:anim calcmode="lin" valueType="num">
                                      <p:cBhvr>
                                        <p:cTn id="11" dur="1000" fill="hold"/>
                                        <p:tgtEl>
                                          <p:spTgt spid="6"/>
                                        </p:tgtEl>
                                        <p:attrNameLst>
                                          <p:attrName>ppt_h</p:attrName>
                                        </p:attrNameLst>
                                      </p:cBhvr>
                                      <p:tavLst>
                                        <p:tav tm="0">
                                          <p:val>
                                            <p:strVal val="#ppt_h"/>
                                          </p:val>
                                        </p:tav>
                                        <p:tav tm="100000">
                                          <p:val>
                                            <p:strVal val="#ppt_h"/>
                                          </p:val>
                                        </p:tav>
                                      </p:tavLst>
                                    </p:anim>
                                    <p:animEffect transition="in" filter="fade">
                                      <p:cBhvr>
                                        <p:cTn id="12"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0" y="228926"/>
            <a:ext cx="9144000" cy="582602"/>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1128969" y="320172"/>
            <a:ext cx="1210588" cy="400110"/>
          </a:xfrm>
          <a:prstGeom prst="rect">
            <a:avLst/>
          </a:prstGeom>
        </p:spPr>
        <p:txBody>
          <a:bodyPr wrap="none">
            <a:spAutoFit/>
          </a:bodyPr>
          <a:lstStyle/>
          <a:p>
            <a:r>
              <a:rPr lang="zh-CN" altLang="en-US" sz="2000" dirty="0" smtClean="0">
                <a:solidFill>
                  <a:schemeClr val="bg1"/>
                </a:solidFill>
                <a:latin typeface="微软雅黑" pitchFamily="34" charset="-122"/>
                <a:ea typeface="微软雅黑" pitchFamily="34" charset="-122"/>
              </a:rPr>
              <a:t>需求变更</a:t>
            </a:r>
            <a:endParaRPr lang="zh-CN" altLang="en-US" sz="2000" dirty="0">
              <a:solidFill>
                <a:schemeClr val="bg1"/>
              </a:solidFill>
              <a:latin typeface="微软雅黑" pitchFamily="34" charset="-122"/>
              <a:ea typeface="微软雅黑" pitchFamily="34" charset="-122"/>
            </a:endParaRPr>
          </a:p>
        </p:txBody>
      </p:sp>
      <p:sp>
        <p:nvSpPr>
          <p:cNvPr id="7" name="泪滴形 6"/>
          <p:cNvSpPr/>
          <p:nvPr/>
        </p:nvSpPr>
        <p:spPr>
          <a:xfrm>
            <a:off x="287524" y="267494"/>
            <a:ext cx="504056" cy="504056"/>
          </a:xfrm>
          <a:prstGeom prst="teardrop">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319324" y="280194"/>
            <a:ext cx="809645" cy="400110"/>
          </a:xfrm>
          <a:prstGeom prst="rect">
            <a:avLst/>
          </a:prstGeom>
        </p:spPr>
        <p:txBody>
          <a:bodyPr wrap="none">
            <a:spAutoFit/>
          </a:bodyPr>
          <a:lstStyle/>
          <a:p>
            <a:pPr lvl="0" algn="ctr" defTabSz="914400"/>
            <a:r>
              <a:rPr lang="en-US" altLang="zh-CN" sz="2000" b="1" dirty="0" smtClean="0">
                <a:solidFill>
                  <a:schemeClr val="bg1"/>
                </a:solidFill>
              </a:rPr>
              <a:t>Part </a:t>
            </a:r>
            <a:r>
              <a:rPr lang="en-US" altLang="zh-CN" sz="2000" b="1" dirty="0">
                <a:solidFill>
                  <a:schemeClr val="bg1"/>
                </a:solidFill>
              </a:rPr>
              <a:t>3</a:t>
            </a:r>
            <a:endParaRPr lang="zh-CN" altLang="en-US" sz="2000" b="1" dirty="0">
              <a:solidFill>
                <a:schemeClr val="bg1"/>
              </a:solidFill>
            </a:endParaRPr>
          </a:p>
        </p:txBody>
      </p:sp>
      <p:grpSp>
        <p:nvGrpSpPr>
          <p:cNvPr id="53" name="组合 15"/>
          <p:cNvGrpSpPr>
            <a:grpSpLocks/>
          </p:cNvGrpSpPr>
          <p:nvPr/>
        </p:nvGrpSpPr>
        <p:grpSpPr bwMode="auto">
          <a:xfrm flipH="1">
            <a:off x="7308304" y="95438"/>
            <a:ext cx="1850380" cy="835254"/>
            <a:chOff x="642910" y="357170"/>
            <a:chExt cx="1762153" cy="428643"/>
          </a:xfrm>
        </p:grpSpPr>
        <p:sp>
          <p:nvSpPr>
            <p:cNvPr id="54" name="任意多边形 53"/>
            <p:cNvSpPr/>
            <p:nvPr/>
          </p:nvSpPr>
          <p:spPr>
            <a:xfrm>
              <a:off x="2071683" y="714373"/>
              <a:ext cx="333380" cy="71440"/>
            </a:xfrm>
            <a:custGeom>
              <a:avLst/>
              <a:gdLst>
                <a:gd name="connsiteX0" fmla="*/ 0 w 333375"/>
                <a:gd name="connsiteY0" fmla="*/ 0 h 71438"/>
                <a:gd name="connsiteX1" fmla="*/ 0 w 333375"/>
                <a:gd name="connsiteY1" fmla="*/ 71438 h 71438"/>
                <a:gd name="connsiteX2" fmla="*/ 333375 w 333375"/>
                <a:gd name="connsiteY2" fmla="*/ 9525 h 71438"/>
                <a:gd name="connsiteX3" fmla="*/ 0 w 333375"/>
                <a:gd name="connsiteY3" fmla="*/ 0 h 71438"/>
              </a:gdLst>
              <a:ahLst/>
              <a:cxnLst>
                <a:cxn ang="0">
                  <a:pos x="connsiteX0" y="connsiteY0"/>
                </a:cxn>
                <a:cxn ang="0">
                  <a:pos x="connsiteX1" y="connsiteY1"/>
                </a:cxn>
                <a:cxn ang="0">
                  <a:pos x="connsiteX2" y="connsiteY2"/>
                </a:cxn>
                <a:cxn ang="0">
                  <a:pos x="connsiteX3" y="connsiteY3"/>
                </a:cxn>
              </a:cxnLst>
              <a:rect l="l" t="t" r="r" b="b"/>
              <a:pathLst>
                <a:path w="333375" h="71438">
                  <a:moveTo>
                    <a:pt x="0" y="0"/>
                  </a:moveTo>
                  <a:lnTo>
                    <a:pt x="0" y="71438"/>
                  </a:lnTo>
                  <a:lnTo>
                    <a:pt x="333375" y="9525"/>
                  </a:lnTo>
                  <a:lnTo>
                    <a:pt x="0" y="0"/>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p:cNvSpPr/>
            <p:nvPr/>
          </p:nvSpPr>
          <p:spPr>
            <a:xfrm>
              <a:off x="642910" y="357170"/>
              <a:ext cx="1428773" cy="428643"/>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任意多边形 55"/>
            <p:cNvSpPr/>
            <p:nvPr/>
          </p:nvSpPr>
          <p:spPr>
            <a:xfrm>
              <a:off x="2071683" y="357170"/>
              <a:ext cx="314330" cy="61916"/>
            </a:xfrm>
            <a:custGeom>
              <a:avLst/>
              <a:gdLst>
                <a:gd name="connsiteX0" fmla="*/ 0 w 314325"/>
                <a:gd name="connsiteY0" fmla="*/ 61912 h 61912"/>
                <a:gd name="connsiteX1" fmla="*/ 0 w 314325"/>
                <a:gd name="connsiteY1" fmla="*/ 0 h 61912"/>
                <a:gd name="connsiteX2" fmla="*/ 314325 w 314325"/>
                <a:gd name="connsiteY2" fmla="*/ 61912 h 61912"/>
                <a:gd name="connsiteX3" fmla="*/ 0 w 314325"/>
                <a:gd name="connsiteY3" fmla="*/ 61912 h 61912"/>
              </a:gdLst>
              <a:ahLst/>
              <a:cxnLst>
                <a:cxn ang="0">
                  <a:pos x="connsiteX0" y="connsiteY0"/>
                </a:cxn>
                <a:cxn ang="0">
                  <a:pos x="connsiteX1" y="connsiteY1"/>
                </a:cxn>
                <a:cxn ang="0">
                  <a:pos x="connsiteX2" y="connsiteY2"/>
                </a:cxn>
                <a:cxn ang="0">
                  <a:pos x="connsiteX3" y="connsiteY3"/>
                </a:cxn>
              </a:cxnLst>
              <a:rect l="l" t="t" r="r" b="b"/>
              <a:pathLst>
                <a:path w="314325" h="61912">
                  <a:moveTo>
                    <a:pt x="0" y="61912"/>
                  </a:moveTo>
                  <a:lnTo>
                    <a:pt x="0" y="0"/>
                  </a:lnTo>
                  <a:lnTo>
                    <a:pt x="314325" y="61912"/>
                  </a:lnTo>
                  <a:lnTo>
                    <a:pt x="0" y="61912"/>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 name="组合 5"/>
          <p:cNvGrpSpPr/>
          <p:nvPr/>
        </p:nvGrpSpPr>
        <p:grpSpPr>
          <a:xfrm>
            <a:off x="280744" y="1059582"/>
            <a:ext cx="1661679" cy="576064"/>
            <a:chOff x="1128969" y="3163443"/>
            <a:chExt cx="1661679" cy="576064"/>
          </a:xfrm>
        </p:grpSpPr>
        <p:sp>
          <p:nvSpPr>
            <p:cNvPr id="29" name="椭圆 28"/>
            <p:cNvSpPr/>
            <p:nvPr/>
          </p:nvSpPr>
          <p:spPr>
            <a:xfrm>
              <a:off x="1128969" y="3163443"/>
              <a:ext cx="576064" cy="576064"/>
            </a:xfrm>
            <a:prstGeom prst="ellipse">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latin typeface="Impact" pitchFamily="34" charset="0"/>
                </a:rPr>
                <a:t>1</a:t>
              </a:r>
              <a:endParaRPr lang="zh-CN" altLang="en-US" sz="1600" dirty="0">
                <a:latin typeface="Impact" pitchFamily="34" charset="0"/>
              </a:endParaRPr>
            </a:p>
          </p:txBody>
        </p:sp>
        <p:sp>
          <p:nvSpPr>
            <p:cNvPr id="33" name="TextBox 32"/>
            <p:cNvSpPr txBox="1"/>
            <p:nvPr/>
          </p:nvSpPr>
          <p:spPr>
            <a:xfrm>
              <a:off x="1682652" y="3297587"/>
              <a:ext cx="1107996" cy="369332"/>
            </a:xfrm>
            <a:prstGeom prst="rect">
              <a:avLst/>
            </a:prstGeom>
            <a:noFill/>
          </p:spPr>
          <p:txBody>
            <a:bodyPr wrap="none" rtlCol="0">
              <a:spAutoFit/>
            </a:bodyPr>
            <a:lstStyle/>
            <a:p>
              <a:r>
                <a:rPr lang="zh-CN" altLang="en-US" sz="1800" dirty="0" smtClean="0">
                  <a:solidFill>
                    <a:schemeClr val="bg1"/>
                  </a:solidFill>
                  <a:latin typeface="+mj-lt"/>
                  <a:ea typeface="FZLanTingHeiS-EL-GB"/>
                </a:rPr>
                <a:t>需求管理</a:t>
              </a:r>
              <a:endParaRPr lang="zh-CN" altLang="en-US" sz="1800" dirty="0">
                <a:solidFill>
                  <a:schemeClr val="bg1"/>
                </a:solidFill>
                <a:latin typeface="+mj-lt"/>
                <a:ea typeface="FZLanTingHeiS-EL-GB"/>
              </a:endParaRPr>
            </a:p>
          </p:txBody>
        </p:sp>
      </p:grpSp>
      <p:sp>
        <p:nvSpPr>
          <p:cNvPr id="59" name="TextBox 58"/>
          <p:cNvSpPr txBox="1"/>
          <p:nvPr/>
        </p:nvSpPr>
        <p:spPr>
          <a:xfrm>
            <a:off x="2483768" y="1193726"/>
            <a:ext cx="4536504" cy="830997"/>
          </a:xfrm>
          <a:prstGeom prst="rect">
            <a:avLst/>
          </a:prstGeom>
          <a:noFill/>
        </p:spPr>
        <p:txBody>
          <a:bodyPr wrap="square" rtlCol="0">
            <a:spAutoFit/>
          </a:bodyPr>
          <a:lstStyle/>
          <a:p>
            <a:pPr marL="0" lvl="1"/>
            <a:r>
              <a:rPr lang="zh-CN" altLang="en-US" sz="1600" b="1" dirty="0" smtClean="0">
                <a:solidFill>
                  <a:schemeClr val="bg1"/>
                </a:solidFill>
              </a:rPr>
              <a:t>为方便需求的管理，我们采用了需求管理工具，</a:t>
            </a:r>
            <a:r>
              <a:rPr lang="en-US" altLang="zh-CN" sz="1600" b="1" dirty="0">
                <a:solidFill>
                  <a:schemeClr val="bg1"/>
                </a:solidFill>
              </a:rPr>
              <a:t>Rational </a:t>
            </a:r>
            <a:r>
              <a:rPr lang="en-US" altLang="zh-CN" sz="1600" b="1" dirty="0" err="1" smtClean="0">
                <a:solidFill>
                  <a:schemeClr val="bg1"/>
                </a:solidFill>
              </a:rPr>
              <a:t>RequisitePro</a:t>
            </a:r>
            <a:r>
              <a:rPr lang="zh-CN" altLang="en-US" sz="1600" b="1" dirty="0" smtClean="0">
                <a:solidFill>
                  <a:schemeClr val="bg1"/>
                </a:solidFill>
              </a:rPr>
              <a:t>来进行需求管理，并将所有需求录入工具并创建了需求跟踪矩阵。</a:t>
            </a:r>
            <a:endParaRPr lang="zh-CN" altLang="zh-CN" sz="1600" b="1" dirty="0">
              <a:solidFill>
                <a:schemeClr val="bg1"/>
              </a:solidFill>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04048" y="2571750"/>
            <a:ext cx="2705100" cy="1123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5536" y="2355726"/>
            <a:ext cx="4047175" cy="22747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63303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500"/>
                                        <p:tgtEl>
                                          <p:spTgt spid="59"/>
                                        </p:tgtEl>
                                      </p:cBhvr>
                                    </p:animEffect>
                                  </p:childTnLst>
                                </p:cTn>
                              </p:par>
                              <p:par>
                                <p:cTn id="8" presetID="50" presetClass="entr" presetSubtype="0" decel="100000" fill="hold" nodeType="withEffect">
                                  <p:stCondLst>
                                    <p:cond delay="200"/>
                                  </p:stCondLst>
                                  <p:childTnLst>
                                    <p:set>
                                      <p:cBhvr>
                                        <p:cTn id="9" dur="1" fill="hold">
                                          <p:stCondLst>
                                            <p:cond delay="0"/>
                                          </p:stCondLst>
                                        </p:cTn>
                                        <p:tgtEl>
                                          <p:spTgt spid="6"/>
                                        </p:tgtEl>
                                        <p:attrNameLst>
                                          <p:attrName>style.visibility</p:attrName>
                                        </p:attrNameLst>
                                      </p:cBhvr>
                                      <p:to>
                                        <p:strVal val="visible"/>
                                      </p:to>
                                    </p:set>
                                    <p:anim calcmode="lin" valueType="num">
                                      <p:cBhvr>
                                        <p:cTn id="10" dur="1000" fill="hold"/>
                                        <p:tgtEl>
                                          <p:spTgt spid="6"/>
                                        </p:tgtEl>
                                        <p:attrNameLst>
                                          <p:attrName>ppt_w</p:attrName>
                                        </p:attrNameLst>
                                      </p:cBhvr>
                                      <p:tavLst>
                                        <p:tav tm="0">
                                          <p:val>
                                            <p:strVal val="#ppt_w+.3"/>
                                          </p:val>
                                        </p:tav>
                                        <p:tav tm="100000">
                                          <p:val>
                                            <p:strVal val="#ppt_w"/>
                                          </p:val>
                                        </p:tav>
                                      </p:tavLst>
                                    </p:anim>
                                    <p:anim calcmode="lin" valueType="num">
                                      <p:cBhvr>
                                        <p:cTn id="11" dur="1000" fill="hold"/>
                                        <p:tgtEl>
                                          <p:spTgt spid="6"/>
                                        </p:tgtEl>
                                        <p:attrNameLst>
                                          <p:attrName>ppt_h</p:attrName>
                                        </p:attrNameLst>
                                      </p:cBhvr>
                                      <p:tavLst>
                                        <p:tav tm="0">
                                          <p:val>
                                            <p:strVal val="#ppt_h"/>
                                          </p:val>
                                        </p:tav>
                                        <p:tav tm="100000">
                                          <p:val>
                                            <p:strVal val="#ppt_h"/>
                                          </p:val>
                                        </p:tav>
                                      </p:tavLst>
                                    </p:anim>
                                    <p:animEffect transition="in" filter="fade">
                                      <p:cBhvr>
                                        <p:cTn id="12"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0" y="228926"/>
            <a:ext cx="9144000" cy="582602"/>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1128969" y="320172"/>
            <a:ext cx="1210588" cy="400110"/>
          </a:xfrm>
          <a:prstGeom prst="rect">
            <a:avLst/>
          </a:prstGeom>
        </p:spPr>
        <p:txBody>
          <a:bodyPr wrap="none">
            <a:spAutoFit/>
          </a:bodyPr>
          <a:lstStyle/>
          <a:p>
            <a:r>
              <a:rPr lang="zh-CN" altLang="en-US" sz="2000" dirty="0">
                <a:solidFill>
                  <a:schemeClr val="bg1"/>
                </a:solidFill>
                <a:latin typeface="微软雅黑" pitchFamily="34" charset="-122"/>
                <a:ea typeface="微软雅黑" pitchFamily="34" charset="-122"/>
              </a:rPr>
              <a:t>需求变更</a:t>
            </a:r>
            <a:endParaRPr lang="zh-CN" altLang="en-US" sz="2000" dirty="0">
              <a:solidFill>
                <a:schemeClr val="bg1"/>
              </a:solidFill>
              <a:latin typeface="微软雅黑" pitchFamily="34" charset="-122"/>
              <a:ea typeface="微软雅黑" pitchFamily="34" charset="-122"/>
            </a:endParaRPr>
          </a:p>
        </p:txBody>
      </p:sp>
      <p:sp>
        <p:nvSpPr>
          <p:cNvPr id="7" name="泪滴形 6"/>
          <p:cNvSpPr/>
          <p:nvPr/>
        </p:nvSpPr>
        <p:spPr>
          <a:xfrm>
            <a:off x="287524" y="267494"/>
            <a:ext cx="504056" cy="504056"/>
          </a:xfrm>
          <a:prstGeom prst="teardrop">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319324" y="280194"/>
            <a:ext cx="809645" cy="400110"/>
          </a:xfrm>
          <a:prstGeom prst="rect">
            <a:avLst/>
          </a:prstGeom>
        </p:spPr>
        <p:txBody>
          <a:bodyPr wrap="none">
            <a:spAutoFit/>
          </a:bodyPr>
          <a:lstStyle/>
          <a:p>
            <a:pPr lvl="0" algn="ctr" defTabSz="914400"/>
            <a:r>
              <a:rPr lang="en-US" altLang="zh-CN" sz="2000" b="1" dirty="0" smtClean="0">
                <a:solidFill>
                  <a:schemeClr val="bg1"/>
                </a:solidFill>
              </a:rPr>
              <a:t>Part </a:t>
            </a:r>
            <a:r>
              <a:rPr lang="en-US" altLang="zh-CN" sz="2000" b="1" dirty="0">
                <a:solidFill>
                  <a:schemeClr val="bg1"/>
                </a:solidFill>
              </a:rPr>
              <a:t>3</a:t>
            </a:r>
            <a:endParaRPr lang="zh-CN" altLang="en-US" sz="2000" b="1" dirty="0">
              <a:solidFill>
                <a:schemeClr val="bg1"/>
              </a:solidFill>
            </a:endParaRPr>
          </a:p>
        </p:txBody>
      </p:sp>
      <p:grpSp>
        <p:nvGrpSpPr>
          <p:cNvPr id="53" name="组合 15"/>
          <p:cNvGrpSpPr>
            <a:grpSpLocks/>
          </p:cNvGrpSpPr>
          <p:nvPr/>
        </p:nvGrpSpPr>
        <p:grpSpPr bwMode="auto">
          <a:xfrm flipH="1">
            <a:off x="7308304" y="95438"/>
            <a:ext cx="1850380" cy="835254"/>
            <a:chOff x="642910" y="357170"/>
            <a:chExt cx="1762153" cy="428643"/>
          </a:xfrm>
        </p:grpSpPr>
        <p:sp>
          <p:nvSpPr>
            <p:cNvPr id="54" name="任意多边形 53"/>
            <p:cNvSpPr/>
            <p:nvPr/>
          </p:nvSpPr>
          <p:spPr>
            <a:xfrm>
              <a:off x="2071683" y="714373"/>
              <a:ext cx="333380" cy="71440"/>
            </a:xfrm>
            <a:custGeom>
              <a:avLst/>
              <a:gdLst>
                <a:gd name="connsiteX0" fmla="*/ 0 w 333375"/>
                <a:gd name="connsiteY0" fmla="*/ 0 h 71438"/>
                <a:gd name="connsiteX1" fmla="*/ 0 w 333375"/>
                <a:gd name="connsiteY1" fmla="*/ 71438 h 71438"/>
                <a:gd name="connsiteX2" fmla="*/ 333375 w 333375"/>
                <a:gd name="connsiteY2" fmla="*/ 9525 h 71438"/>
                <a:gd name="connsiteX3" fmla="*/ 0 w 333375"/>
                <a:gd name="connsiteY3" fmla="*/ 0 h 71438"/>
              </a:gdLst>
              <a:ahLst/>
              <a:cxnLst>
                <a:cxn ang="0">
                  <a:pos x="connsiteX0" y="connsiteY0"/>
                </a:cxn>
                <a:cxn ang="0">
                  <a:pos x="connsiteX1" y="connsiteY1"/>
                </a:cxn>
                <a:cxn ang="0">
                  <a:pos x="connsiteX2" y="connsiteY2"/>
                </a:cxn>
                <a:cxn ang="0">
                  <a:pos x="connsiteX3" y="connsiteY3"/>
                </a:cxn>
              </a:cxnLst>
              <a:rect l="l" t="t" r="r" b="b"/>
              <a:pathLst>
                <a:path w="333375" h="71438">
                  <a:moveTo>
                    <a:pt x="0" y="0"/>
                  </a:moveTo>
                  <a:lnTo>
                    <a:pt x="0" y="71438"/>
                  </a:lnTo>
                  <a:lnTo>
                    <a:pt x="333375" y="9525"/>
                  </a:lnTo>
                  <a:lnTo>
                    <a:pt x="0" y="0"/>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p:cNvSpPr/>
            <p:nvPr/>
          </p:nvSpPr>
          <p:spPr>
            <a:xfrm>
              <a:off x="642910" y="357170"/>
              <a:ext cx="1428773" cy="428643"/>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任意多边形 55"/>
            <p:cNvSpPr/>
            <p:nvPr/>
          </p:nvSpPr>
          <p:spPr>
            <a:xfrm>
              <a:off x="2071683" y="357170"/>
              <a:ext cx="314330" cy="61916"/>
            </a:xfrm>
            <a:custGeom>
              <a:avLst/>
              <a:gdLst>
                <a:gd name="connsiteX0" fmla="*/ 0 w 314325"/>
                <a:gd name="connsiteY0" fmla="*/ 61912 h 61912"/>
                <a:gd name="connsiteX1" fmla="*/ 0 w 314325"/>
                <a:gd name="connsiteY1" fmla="*/ 0 h 61912"/>
                <a:gd name="connsiteX2" fmla="*/ 314325 w 314325"/>
                <a:gd name="connsiteY2" fmla="*/ 61912 h 61912"/>
                <a:gd name="connsiteX3" fmla="*/ 0 w 314325"/>
                <a:gd name="connsiteY3" fmla="*/ 61912 h 61912"/>
              </a:gdLst>
              <a:ahLst/>
              <a:cxnLst>
                <a:cxn ang="0">
                  <a:pos x="connsiteX0" y="connsiteY0"/>
                </a:cxn>
                <a:cxn ang="0">
                  <a:pos x="connsiteX1" y="connsiteY1"/>
                </a:cxn>
                <a:cxn ang="0">
                  <a:pos x="connsiteX2" y="connsiteY2"/>
                </a:cxn>
                <a:cxn ang="0">
                  <a:pos x="connsiteX3" y="connsiteY3"/>
                </a:cxn>
              </a:cxnLst>
              <a:rect l="l" t="t" r="r" b="b"/>
              <a:pathLst>
                <a:path w="314325" h="61912">
                  <a:moveTo>
                    <a:pt x="0" y="61912"/>
                  </a:moveTo>
                  <a:lnTo>
                    <a:pt x="0" y="0"/>
                  </a:lnTo>
                  <a:lnTo>
                    <a:pt x="314325" y="61912"/>
                  </a:lnTo>
                  <a:lnTo>
                    <a:pt x="0" y="61912"/>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 name="组合 5"/>
          <p:cNvGrpSpPr/>
          <p:nvPr/>
        </p:nvGrpSpPr>
        <p:grpSpPr>
          <a:xfrm>
            <a:off x="280744" y="1059582"/>
            <a:ext cx="1571910" cy="576064"/>
            <a:chOff x="1128969" y="3163443"/>
            <a:chExt cx="1571910" cy="576064"/>
          </a:xfrm>
        </p:grpSpPr>
        <p:sp>
          <p:nvSpPr>
            <p:cNvPr id="29" name="椭圆 28"/>
            <p:cNvSpPr/>
            <p:nvPr/>
          </p:nvSpPr>
          <p:spPr>
            <a:xfrm>
              <a:off x="1128969" y="3163443"/>
              <a:ext cx="576064" cy="576064"/>
            </a:xfrm>
            <a:prstGeom prst="ellipse">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latin typeface="Impact" pitchFamily="34" charset="0"/>
                </a:rPr>
                <a:t>2</a:t>
              </a:r>
              <a:endParaRPr lang="zh-CN" altLang="en-US" sz="1600" dirty="0">
                <a:latin typeface="Impact" pitchFamily="34" charset="0"/>
              </a:endParaRPr>
            </a:p>
          </p:txBody>
        </p:sp>
        <p:sp>
          <p:nvSpPr>
            <p:cNvPr id="33" name="TextBox 32"/>
            <p:cNvSpPr txBox="1"/>
            <p:nvPr/>
          </p:nvSpPr>
          <p:spPr>
            <a:xfrm>
              <a:off x="1682652" y="3297587"/>
              <a:ext cx="1018227" cy="369332"/>
            </a:xfrm>
            <a:prstGeom prst="rect">
              <a:avLst/>
            </a:prstGeom>
            <a:noFill/>
          </p:spPr>
          <p:txBody>
            <a:bodyPr wrap="none" rtlCol="0">
              <a:spAutoFit/>
            </a:bodyPr>
            <a:lstStyle/>
            <a:p>
              <a:r>
                <a:rPr lang="en-US" altLang="zh-CN" sz="1800" dirty="0" smtClean="0">
                  <a:solidFill>
                    <a:schemeClr val="bg1"/>
                  </a:solidFill>
                  <a:latin typeface="+mj-lt"/>
                  <a:ea typeface="FZLanTingHeiS-EL-GB"/>
                </a:rPr>
                <a:t>CCB</a:t>
              </a:r>
              <a:r>
                <a:rPr lang="zh-CN" altLang="en-US" sz="1800" dirty="0" smtClean="0">
                  <a:solidFill>
                    <a:schemeClr val="bg1"/>
                  </a:solidFill>
                  <a:latin typeface="+mj-lt"/>
                  <a:ea typeface="FZLanTingHeiS-EL-GB"/>
                </a:rPr>
                <a:t>组织</a:t>
              </a:r>
              <a:endParaRPr lang="zh-CN" altLang="en-US" sz="1800" dirty="0">
                <a:solidFill>
                  <a:schemeClr val="bg1"/>
                </a:solidFill>
                <a:latin typeface="+mj-lt"/>
                <a:ea typeface="FZLanTingHeiS-EL-GB"/>
              </a:endParaRPr>
            </a:p>
          </p:txBody>
        </p:sp>
      </p:grpSp>
      <p:sp>
        <p:nvSpPr>
          <p:cNvPr id="59" name="TextBox 58"/>
          <p:cNvSpPr txBox="1"/>
          <p:nvPr/>
        </p:nvSpPr>
        <p:spPr>
          <a:xfrm>
            <a:off x="2483768" y="1193726"/>
            <a:ext cx="4536504" cy="2782300"/>
          </a:xfrm>
          <a:prstGeom prst="rect">
            <a:avLst/>
          </a:prstGeom>
          <a:noFill/>
        </p:spPr>
        <p:txBody>
          <a:bodyPr wrap="square" rtlCol="0">
            <a:spAutoFit/>
          </a:bodyPr>
          <a:lstStyle/>
          <a:p>
            <a:r>
              <a:rPr lang="zh-CN" altLang="en-US" sz="1600" b="1" dirty="0">
                <a:solidFill>
                  <a:schemeClr val="bg1"/>
                </a:solidFill>
              </a:rPr>
              <a:t>为</a:t>
            </a:r>
            <a:r>
              <a:rPr lang="zh-CN" altLang="zh-CN" sz="1600" b="1" dirty="0">
                <a:solidFill>
                  <a:schemeClr val="bg1"/>
                </a:solidFill>
              </a:rPr>
              <a:t>规范小组的项目计划、需求变更、设计和开发变更的控制流程。减少因计划、需求变更、设计和开发变更而出现的包括技术风险、客户满意度下降、资金和人力资源需求风险</a:t>
            </a:r>
            <a:r>
              <a:rPr lang="zh-CN" altLang="en-US" sz="1600" b="1" dirty="0">
                <a:solidFill>
                  <a:schemeClr val="bg1"/>
                </a:solidFill>
              </a:rPr>
              <a:t>，</a:t>
            </a:r>
            <a:r>
              <a:rPr lang="zh-CN" altLang="zh-CN" sz="1600" b="1" dirty="0">
                <a:solidFill>
                  <a:schemeClr val="bg1"/>
                </a:solidFill>
              </a:rPr>
              <a:t>提高项目的计划性、可视性和执行力。</a:t>
            </a:r>
            <a:r>
              <a:rPr lang="zh-CN" altLang="en-US" sz="1600" b="1" dirty="0">
                <a:solidFill>
                  <a:schemeClr val="bg1"/>
                </a:solidFill>
              </a:rPr>
              <a:t>我们在进行需求变更的同时，必须得到</a:t>
            </a:r>
            <a:r>
              <a:rPr lang="en-US" altLang="zh-CN" sz="1600" b="1" dirty="0">
                <a:solidFill>
                  <a:schemeClr val="bg1"/>
                </a:solidFill>
              </a:rPr>
              <a:t>CCB</a:t>
            </a:r>
            <a:r>
              <a:rPr lang="zh-CN" altLang="en-US" sz="1600" b="1" dirty="0">
                <a:solidFill>
                  <a:schemeClr val="bg1"/>
                </a:solidFill>
              </a:rPr>
              <a:t>组织的许可。以下便是我们小组的</a:t>
            </a:r>
            <a:r>
              <a:rPr lang="en-US" altLang="zh-CN" sz="1600" b="1" dirty="0">
                <a:solidFill>
                  <a:schemeClr val="bg1"/>
                </a:solidFill>
              </a:rPr>
              <a:t>CCB</a:t>
            </a:r>
            <a:r>
              <a:rPr lang="zh-CN" altLang="en-US" sz="1600" b="1" dirty="0">
                <a:solidFill>
                  <a:schemeClr val="bg1"/>
                </a:solidFill>
              </a:rPr>
              <a:t>组织成员。他们对我们的项目足够了解，并且在本项目中拥有一定的地位，所以邀请</a:t>
            </a:r>
            <a:r>
              <a:rPr lang="en-US" altLang="zh-CN" sz="1600" b="1" dirty="0">
                <a:solidFill>
                  <a:schemeClr val="bg1"/>
                </a:solidFill>
              </a:rPr>
              <a:t>5</a:t>
            </a:r>
            <a:r>
              <a:rPr lang="zh-CN" altLang="en-US" sz="1600" b="1" dirty="0">
                <a:solidFill>
                  <a:schemeClr val="bg1"/>
                </a:solidFill>
              </a:rPr>
              <a:t>位助教担任</a:t>
            </a:r>
            <a:r>
              <a:rPr lang="en-US" altLang="zh-CN" sz="1600" b="1" dirty="0">
                <a:solidFill>
                  <a:schemeClr val="bg1"/>
                </a:solidFill>
              </a:rPr>
              <a:t>CCB</a:t>
            </a:r>
            <a:r>
              <a:rPr lang="zh-CN" altLang="en-US" sz="1600" b="1" dirty="0">
                <a:solidFill>
                  <a:schemeClr val="bg1"/>
                </a:solidFill>
              </a:rPr>
              <a:t>组织成员是最佳的选择。</a:t>
            </a:r>
            <a:endParaRPr lang="en-US" altLang="zh-CN" sz="1600" b="1" dirty="0">
              <a:solidFill>
                <a:schemeClr val="bg1"/>
              </a:solidFill>
            </a:endParaRPr>
          </a:p>
          <a:p>
            <a:endParaRPr lang="zh-CN" altLang="zh-CN" dirty="0"/>
          </a:p>
          <a:p>
            <a:pPr algn="just">
              <a:lnSpc>
                <a:spcPct val="120000"/>
              </a:lnSpc>
            </a:pPr>
            <a:endParaRPr lang="zh-CN" altLang="en-US" dirty="0"/>
          </a:p>
        </p:txBody>
      </p:sp>
      <p:pic>
        <p:nvPicPr>
          <p:cNvPr id="1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9712" y="3625695"/>
            <a:ext cx="6035537" cy="1383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633536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500"/>
                                        <p:tgtEl>
                                          <p:spTgt spid="59"/>
                                        </p:tgtEl>
                                      </p:cBhvr>
                                    </p:animEffect>
                                  </p:childTnLst>
                                </p:cTn>
                              </p:par>
                              <p:par>
                                <p:cTn id="8" presetID="50" presetClass="entr" presetSubtype="0" decel="100000" fill="hold" nodeType="withEffect">
                                  <p:stCondLst>
                                    <p:cond delay="200"/>
                                  </p:stCondLst>
                                  <p:childTnLst>
                                    <p:set>
                                      <p:cBhvr>
                                        <p:cTn id="9" dur="1" fill="hold">
                                          <p:stCondLst>
                                            <p:cond delay="0"/>
                                          </p:stCondLst>
                                        </p:cTn>
                                        <p:tgtEl>
                                          <p:spTgt spid="6"/>
                                        </p:tgtEl>
                                        <p:attrNameLst>
                                          <p:attrName>style.visibility</p:attrName>
                                        </p:attrNameLst>
                                      </p:cBhvr>
                                      <p:to>
                                        <p:strVal val="visible"/>
                                      </p:to>
                                    </p:set>
                                    <p:anim calcmode="lin" valueType="num">
                                      <p:cBhvr>
                                        <p:cTn id="10" dur="1000" fill="hold"/>
                                        <p:tgtEl>
                                          <p:spTgt spid="6"/>
                                        </p:tgtEl>
                                        <p:attrNameLst>
                                          <p:attrName>ppt_w</p:attrName>
                                        </p:attrNameLst>
                                      </p:cBhvr>
                                      <p:tavLst>
                                        <p:tav tm="0">
                                          <p:val>
                                            <p:strVal val="#ppt_w+.3"/>
                                          </p:val>
                                        </p:tav>
                                        <p:tav tm="100000">
                                          <p:val>
                                            <p:strVal val="#ppt_w"/>
                                          </p:val>
                                        </p:tav>
                                      </p:tavLst>
                                    </p:anim>
                                    <p:anim calcmode="lin" valueType="num">
                                      <p:cBhvr>
                                        <p:cTn id="11" dur="1000" fill="hold"/>
                                        <p:tgtEl>
                                          <p:spTgt spid="6"/>
                                        </p:tgtEl>
                                        <p:attrNameLst>
                                          <p:attrName>ppt_h</p:attrName>
                                        </p:attrNameLst>
                                      </p:cBhvr>
                                      <p:tavLst>
                                        <p:tav tm="0">
                                          <p:val>
                                            <p:strVal val="#ppt_h"/>
                                          </p:val>
                                        </p:tav>
                                        <p:tav tm="100000">
                                          <p:val>
                                            <p:strVal val="#ppt_h"/>
                                          </p:val>
                                        </p:tav>
                                      </p:tavLst>
                                    </p:anim>
                                    <p:animEffect transition="in" filter="fade">
                                      <p:cBhvr>
                                        <p:cTn id="12"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0" y="228926"/>
            <a:ext cx="9144000" cy="582602"/>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1128969" y="320172"/>
            <a:ext cx="1210588" cy="400110"/>
          </a:xfrm>
          <a:prstGeom prst="rect">
            <a:avLst/>
          </a:prstGeom>
        </p:spPr>
        <p:txBody>
          <a:bodyPr wrap="none">
            <a:spAutoFit/>
          </a:bodyPr>
          <a:lstStyle/>
          <a:p>
            <a:r>
              <a:rPr lang="zh-CN" altLang="en-US" sz="2000" dirty="0">
                <a:solidFill>
                  <a:schemeClr val="bg1"/>
                </a:solidFill>
                <a:latin typeface="微软雅黑" pitchFamily="34" charset="-122"/>
                <a:ea typeface="微软雅黑" pitchFamily="34" charset="-122"/>
              </a:rPr>
              <a:t>需求变更</a:t>
            </a:r>
            <a:endParaRPr lang="zh-CN" altLang="en-US" sz="2000" dirty="0">
              <a:solidFill>
                <a:schemeClr val="bg1"/>
              </a:solidFill>
              <a:latin typeface="微软雅黑" pitchFamily="34" charset="-122"/>
              <a:ea typeface="微软雅黑" pitchFamily="34" charset="-122"/>
            </a:endParaRPr>
          </a:p>
        </p:txBody>
      </p:sp>
      <p:sp>
        <p:nvSpPr>
          <p:cNvPr id="7" name="泪滴形 6"/>
          <p:cNvSpPr/>
          <p:nvPr/>
        </p:nvSpPr>
        <p:spPr>
          <a:xfrm>
            <a:off x="287524" y="267494"/>
            <a:ext cx="504056" cy="504056"/>
          </a:xfrm>
          <a:prstGeom prst="teardrop">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319324" y="280194"/>
            <a:ext cx="809645" cy="400110"/>
          </a:xfrm>
          <a:prstGeom prst="rect">
            <a:avLst/>
          </a:prstGeom>
        </p:spPr>
        <p:txBody>
          <a:bodyPr wrap="none">
            <a:spAutoFit/>
          </a:bodyPr>
          <a:lstStyle/>
          <a:p>
            <a:pPr lvl="0" algn="ctr" defTabSz="914400"/>
            <a:r>
              <a:rPr lang="en-US" altLang="zh-CN" sz="2000" b="1" dirty="0" smtClean="0">
                <a:solidFill>
                  <a:schemeClr val="bg1"/>
                </a:solidFill>
              </a:rPr>
              <a:t>Part </a:t>
            </a:r>
            <a:r>
              <a:rPr lang="en-US" altLang="zh-CN" sz="2000" b="1" dirty="0">
                <a:solidFill>
                  <a:schemeClr val="bg1"/>
                </a:solidFill>
              </a:rPr>
              <a:t>3</a:t>
            </a:r>
            <a:endParaRPr lang="zh-CN" altLang="en-US" sz="2000" b="1" dirty="0">
              <a:solidFill>
                <a:schemeClr val="bg1"/>
              </a:solidFill>
            </a:endParaRPr>
          </a:p>
        </p:txBody>
      </p:sp>
      <p:grpSp>
        <p:nvGrpSpPr>
          <p:cNvPr id="53" name="组合 15"/>
          <p:cNvGrpSpPr>
            <a:grpSpLocks/>
          </p:cNvGrpSpPr>
          <p:nvPr/>
        </p:nvGrpSpPr>
        <p:grpSpPr bwMode="auto">
          <a:xfrm flipH="1">
            <a:off x="7308304" y="95438"/>
            <a:ext cx="1850380" cy="835254"/>
            <a:chOff x="642910" y="357170"/>
            <a:chExt cx="1762153" cy="428643"/>
          </a:xfrm>
        </p:grpSpPr>
        <p:sp>
          <p:nvSpPr>
            <p:cNvPr id="54" name="任意多边形 53"/>
            <p:cNvSpPr/>
            <p:nvPr/>
          </p:nvSpPr>
          <p:spPr>
            <a:xfrm>
              <a:off x="2071683" y="714373"/>
              <a:ext cx="333380" cy="71440"/>
            </a:xfrm>
            <a:custGeom>
              <a:avLst/>
              <a:gdLst>
                <a:gd name="connsiteX0" fmla="*/ 0 w 333375"/>
                <a:gd name="connsiteY0" fmla="*/ 0 h 71438"/>
                <a:gd name="connsiteX1" fmla="*/ 0 w 333375"/>
                <a:gd name="connsiteY1" fmla="*/ 71438 h 71438"/>
                <a:gd name="connsiteX2" fmla="*/ 333375 w 333375"/>
                <a:gd name="connsiteY2" fmla="*/ 9525 h 71438"/>
                <a:gd name="connsiteX3" fmla="*/ 0 w 333375"/>
                <a:gd name="connsiteY3" fmla="*/ 0 h 71438"/>
              </a:gdLst>
              <a:ahLst/>
              <a:cxnLst>
                <a:cxn ang="0">
                  <a:pos x="connsiteX0" y="connsiteY0"/>
                </a:cxn>
                <a:cxn ang="0">
                  <a:pos x="connsiteX1" y="connsiteY1"/>
                </a:cxn>
                <a:cxn ang="0">
                  <a:pos x="connsiteX2" y="connsiteY2"/>
                </a:cxn>
                <a:cxn ang="0">
                  <a:pos x="connsiteX3" y="connsiteY3"/>
                </a:cxn>
              </a:cxnLst>
              <a:rect l="l" t="t" r="r" b="b"/>
              <a:pathLst>
                <a:path w="333375" h="71438">
                  <a:moveTo>
                    <a:pt x="0" y="0"/>
                  </a:moveTo>
                  <a:lnTo>
                    <a:pt x="0" y="71438"/>
                  </a:lnTo>
                  <a:lnTo>
                    <a:pt x="333375" y="9525"/>
                  </a:lnTo>
                  <a:lnTo>
                    <a:pt x="0" y="0"/>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p:cNvSpPr/>
            <p:nvPr/>
          </p:nvSpPr>
          <p:spPr>
            <a:xfrm>
              <a:off x="642910" y="357170"/>
              <a:ext cx="1428773" cy="428643"/>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任意多边形 55"/>
            <p:cNvSpPr/>
            <p:nvPr/>
          </p:nvSpPr>
          <p:spPr>
            <a:xfrm>
              <a:off x="2071683" y="357170"/>
              <a:ext cx="314330" cy="61916"/>
            </a:xfrm>
            <a:custGeom>
              <a:avLst/>
              <a:gdLst>
                <a:gd name="connsiteX0" fmla="*/ 0 w 314325"/>
                <a:gd name="connsiteY0" fmla="*/ 61912 h 61912"/>
                <a:gd name="connsiteX1" fmla="*/ 0 w 314325"/>
                <a:gd name="connsiteY1" fmla="*/ 0 h 61912"/>
                <a:gd name="connsiteX2" fmla="*/ 314325 w 314325"/>
                <a:gd name="connsiteY2" fmla="*/ 61912 h 61912"/>
                <a:gd name="connsiteX3" fmla="*/ 0 w 314325"/>
                <a:gd name="connsiteY3" fmla="*/ 61912 h 61912"/>
              </a:gdLst>
              <a:ahLst/>
              <a:cxnLst>
                <a:cxn ang="0">
                  <a:pos x="connsiteX0" y="connsiteY0"/>
                </a:cxn>
                <a:cxn ang="0">
                  <a:pos x="connsiteX1" y="connsiteY1"/>
                </a:cxn>
                <a:cxn ang="0">
                  <a:pos x="connsiteX2" y="connsiteY2"/>
                </a:cxn>
                <a:cxn ang="0">
                  <a:pos x="connsiteX3" y="connsiteY3"/>
                </a:cxn>
              </a:cxnLst>
              <a:rect l="l" t="t" r="r" b="b"/>
              <a:pathLst>
                <a:path w="314325" h="61912">
                  <a:moveTo>
                    <a:pt x="0" y="61912"/>
                  </a:moveTo>
                  <a:lnTo>
                    <a:pt x="0" y="0"/>
                  </a:lnTo>
                  <a:lnTo>
                    <a:pt x="314325" y="61912"/>
                  </a:lnTo>
                  <a:lnTo>
                    <a:pt x="0" y="61912"/>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 name="组合 5"/>
          <p:cNvGrpSpPr/>
          <p:nvPr/>
        </p:nvGrpSpPr>
        <p:grpSpPr>
          <a:xfrm>
            <a:off x="280744" y="1059582"/>
            <a:ext cx="2585008" cy="576064"/>
            <a:chOff x="1128969" y="3163443"/>
            <a:chExt cx="2585008" cy="576064"/>
          </a:xfrm>
        </p:grpSpPr>
        <p:sp>
          <p:nvSpPr>
            <p:cNvPr id="29" name="椭圆 28"/>
            <p:cNvSpPr/>
            <p:nvPr/>
          </p:nvSpPr>
          <p:spPr>
            <a:xfrm>
              <a:off x="1128969" y="3163443"/>
              <a:ext cx="576064" cy="576064"/>
            </a:xfrm>
            <a:prstGeom prst="ellipse">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latin typeface="Impact" pitchFamily="34" charset="0"/>
                </a:rPr>
                <a:t>3</a:t>
              </a:r>
              <a:endParaRPr lang="zh-CN" altLang="en-US" sz="1600" dirty="0">
                <a:latin typeface="Impact" pitchFamily="34" charset="0"/>
              </a:endParaRPr>
            </a:p>
          </p:txBody>
        </p:sp>
        <p:sp>
          <p:nvSpPr>
            <p:cNvPr id="33" name="TextBox 32"/>
            <p:cNvSpPr txBox="1"/>
            <p:nvPr/>
          </p:nvSpPr>
          <p:spPr>
            <a:xfrm>
              <a:off x="1682652" y="3297587"/>
              <a:ext cx="2031325" cy="369332"/>
            </a:xfrm>
            <a:prstGeom prst="rect">
              <a:avLst/>
            </a:prstGeom>
            <a:noFill/>
          </p:spPr>
          <p:txBody>
            <a:bodyPr wrap="none" rtlCol="0">
              <a:spAutoFit/>
            </a:bodyPr>
            <a:lstStyle/>
            <a:p>
              <a:r>
                <a:rPr lang="zh-CN" altLang="en-US" sz="1800" dirty="0" smtClean="0">
                  <a:solidFill>
                    <a:schemeClr val="bg1"/>
                  </a:solidFill>
                  <a:latin typeface="+mj-lt"/>
                  <a:ea typeface="FZLanTingHeiS-EL-GB"/>
                </a:rPr>
                <a:t>需求变更申请报告</a:t>
              </a:r>
              <a:endParaRPr lang="zh-CN" altLang="en-US" sz="1800" dirty="0">
                <a:solidFill>
                  <a:schemeClr val="bg1"/>
                </a:solidFill>
                <a:latin typeface="+mj-lt"/>
                <a:ea typeface="FZLanTingHeiS-EL-GB"/>
              </a:endParaRPr>
            </a:p>
          </p:txBody>
        </p:sp>
      </p:grpSp>
      <p:pic>
        <p:nvPicPr>
          <p:cNvPr id="19"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11676" y="1751059"/>
            <a:ext cx="3857064" cy="2687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68740" y="1751059"/>
            <a:ext cx="3302359" cy="2240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149276" y="3965213"/>
            <a:ext cx="3752868" cy="8436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677403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nodeType="withEffect">
                                  <p:stCondLst>
                                    <p:cond delay="200"/>
                                  </p:stCondLst>
                                  <p:childTnLst>
                                    <p:set>
                                      <p:cBhvr>
                                        <p:cTn id="6" dur="1" fill="hold">
                                          <p:stCondLst>
                                            <p:cond delay="0"/>
                                          </p:stCondLst>
                                        </p:cTn>
                                        <p:tgtEl>
                                          <p:spTgt spid="6"/>
                                        </p:tgtEl>
                                        <p:attrNameLst>
                                          <p:attrName>style.visibility</p:attrName>
                                        </p:attrNameLst>
                                      </p:cBhvr>
                                      <p:to>
                                        <p:strVal val="visible"/>
                                      </p:to>
                                    </p:set>
                                    <p:anim calcmode="lin" valueType="num">
                                      <p:cBhvr>
                                        <p:cTn id="7" dur="1000" fill="hold"/>
                                        <p:tgtEl>
                                          <p:spTgt spid="6"/>
                                        </p:tgtEl>
                                        <p:attrNameLst>
                                          <p:attrName>ppt_w</p:attrName>
                                        </p:attrNameLst>
                                      </p:cBhvr>
                                      <p:tavLst>
                                        <p:tav tm="0">
                                          <p:val>
                                            <p:strVal val="#ppt_w+.3"/>
                                          </p:val>
                                        </p:tav>
                                        <p:tav tm="100000">
                                          <p:val>
                                            <p:strVal val="#ppt_w"/>
                                          </p:val>
                                        </p:tav>
                                      </p:tavLst>
                                    </p:anim>
                                    <p:anim calcmode="lin" valueType="num">
                                      <p:cBhvr>
                                        <p:cTn id="8" dur="1000" fill="hold"/>
                                        <p:tgtEl>
                                          <p:spTgt spid="6"/>
                                        </p:tgtEl>
                                        <p:attrNameLst>
                                          <p:attrName>ppt_h</p:attrName>
                                        </p:attrNameLst>
                                      </p:cBhvr>
                                      <p:tavLst>
                                        <p:tav tm="0">
                                          <p:val>
                                            <p:strVal val="#ppt_h"/>
                                          </p:val>
                                        </p:tav>
                                        <p:tav tm="100000">
                                          <p:val>
                                            <p:strVal val="#ppt_h"/>
                                          </p:val>
                                        </p:tav>
                                      </p:tavLst>
                                    </p:anim>
                                    <p:animEffect transition="in" filter="fade">
                                      <p:cBhvr>
                                        <p:cTn id="9"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0" y="228926"/>
            <a:ext cx="9144000" cy="582602"/>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1128969" y="320172"/>
            <a:ext cx="1210588" cy="400110"/>
          </a:xfrm>
          <a:prstGeom prst="rect">
            <a:avLst/>
          </a:prstGeom>
        </p:spPr>
        <p:txBody>
          <a:bodyPr wrap="none">
            <a:spAutoFit/>
          </a:bodyPr>
          <a:lstStyle/>
          <a:p>
            <a:r>
              <a:rPr lang="zh-CN" altLang="en-US" sz="2000" dirty="0">
                <a:solidFill>
                  <a:schemeClr val="bg1"/>
                </a:solidFill>
                <a:latin typeface="微软雅黑" pitchFamily="34" charset="-122"/>
                <a:ea typeface="微软雅黑" pitchFamily="34" charset="-122"/>
              </a:rPr>
              <a:t>需求变更</a:t>
            </a:r>
            <a:endParaRPr lang="zh-CN" altLang="en-US" sz="2000" dirty="0">
              <a:solidFill>
                <a:schemeClr val="bg1"/>
              </a:solidFill>
              <a:latin typeface="微软雅黑" pitchFamily="34" charset="-122"/>
              <a:ea typeface="微软雅黑" pitchFamily="34" charset="-122"/>
            </a:endParaRPr>
          </a:p>
        </p:txBody>
      </p:sp>
      <p:sp>
        <p:nvSpPr>
          <p:cNvPr id="7" name="泪滴形 6"/>
          <p:cNvSpPr/>
          <p:nvPr/>
        </p:nvSpPr>
        <p:spPr>
          <a:xfrm>
            <a:off x="287524" y="267494"/>
            <a:ext cx="504056" cy="504056"/>
          </a:xfrm>
          <a:prstGeom prst="teardrop">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319324" y="280194"/>
            <a:ext cx="809645" cy="400110"/>
          </a:xfrm>
          <a:prstGeom prst="rect">
            <a:avLst/>
          </a:prstGeom>
        </p:spPr>
        <p:txBody>
          <a:bodyPr wrap="none">
            <a:spAutoFit/>
          </a:bodyPr>
          <a:lstStyle/>
          <a:p>
            <a:pPr lvl="0" algn="ctr" defTabSz="914400"/>
            <a:r>
              <a:rPr lang="en-US" altLang="zh-CN" sz="2000" b="1" dirty="0" smtClean="0">
                <a:solidFill>
                  <a:schemeClr val="bg1"/>
                </a:solidFill>
              </a:rPr>
              <a:t>Part </a:t>
            </a:r>
            <a:r>
              <a:rPr lang="en-US" altLang="zh-CN" sz="2000" b="1" dirty="0">
                <a:solidFill>
                  <a:schemeClr val="bg1"/>
                </a:solidFill>
              </a:rPr>
              <a:t>3</a:t>
            </a:r>
            <a:endParaRPr lang="zh-CN" altLang="en-US" sz="2000" b="1" dirty="0">
              <a:solidFill>
                <a:schemeClr val="bg1"/>
              </a:solidFill>
            </a:endParaRPr>
          </a:p>
        </p:txBody>
      </p:sp>
      <p:grpSp>
        <p:nvGrpSpPr>
          <p:cNvPr id="53" name="组合 15"/>
          <p:cNvGrpSpPr>
            <a:grpSpLocks/>
          </p:cNvGrpSpPr>
          <p:nvPr/>
        </p:nvGrpSpPr>
        <p:grpSpPr bwMode="auto">
          <a:xfrm flipH="1">
            <a:off x="7308304" y="95438"/>
            <a:ext cx="1850380" cy="835254"/>
            <a:chOff x="642910" y="357170"/>
            <a:chExt cx="1762153" cy="428643"/>
          </a:xfrm>
        </p:grpSpPr>
        <p:sp>
          <p:nvSpPr>
            <p:cNvPr id="54" name="任意多边形 53"/>
            <p:cNvSpPr/>
            <p:nvPr/>
          </p:nvSpPr>
          <p:spPr>
            <a:xfrm>
              <a:off x="2071683" y="714373"/>
              <a:ext cx="333380" cy="71440"/>
            </a:xfrm>
            <a:custGeom>
              <a:avLst/>
              <a:gdLst>
                <a:gd name="connsiteX0" fmla="*/ 0 w 333375"/>
                <a:gd name="connsiteY0" fmla="*/ 0 h 71438"/>
                <a:gd name="connsiteX1" fmla="*/ 0 w 333375"/>
                <a:gd name="connsiteY1" fmla="*/ 71438 h 71438"/>
                <a:gd name="connsiteX2" fmla="*/ 333375 w 333375"/>
                <a:gd name="connsiteY2" fmla="*/ 9525 h 71438"/>
                <a:gd name="connsiteX3" fmla="*/ 0 w 333375"/>
                <a:gd name="connsiteY3" fmla="*/ 0 h 71438"/>
              </a:gdLst>
              <a:ahLst/>
              <a:cxnLst>
                <a:cxn ang="0">
                  <a:pos x="connsiteX0" y="connsiteY0"/>
                </a:cxn>
                <a:cxn ang="0">
                  <a:pos x="connsiteX1" y="connsiteY1"/>
                </a:cxn>
                <a:cxn ang="0">
                  <a:pos x="connsiteX2" y="connsiteY2"/>
                </a:cxn>
                <a:cxn ang="0">
                  <a:pos x="connsiteX3" y="connsiteY3"/>
                </a:cxn>
              </a:cxnLst>
              <a:rect l="l" t="t" r="r" b="b"/>
              <a:pathLst>
                <a:path w="333375" h="71438">
                  <a:moveTo>
                    <a:pt x="0" y="0"/>
                  </a:moveTo>
                  <a:lnTo>
                    <a:pt x="0" y="71438"/>
                  </a:lnTo>
                  <a:lnTo>
                    <a:pt x="333375" y="9525"/>
                  </a:lnTo>
                  <a:lnTo>
                    <a:pt x="0" y="0"/>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p:cNvSpPr/>
            <p:nvPr/>
          </p:nvSpPr>
          <p:spPr>
            <a:xfrm>
              <a:off x="642910" y="357170"/>
              <a:ext cx="1428773" cy="428643"/>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任意多边形 55"/>
            <p:cNvSpPr/>
            <p:nvPr/>
          </p:nvSpPr>
          <p:spPr>
            <a:xfrm>
              <a:off x="2071683" y="357170"/>
              <a:ext cx="314330" cy="61916"/>
            </a:xfrm>
            <a:custGeom>
              <a:avLst/>
              <a:gdLst>
                <a:gd name="connsiteX0" fmla="*/ 0 w 314325"/>
                <a:gd name="connsiteY0" fmla="*/ 61912 h 61912"/>
                <a:gd name="connsiteX1" fmla="*/ 0 w 314325"/>
                <a:gd name="connsiteY1" fmla="*/ 0 h 61912"/>
                <a:gd name="connsiteX2" fmla="*/ 314325 w 314325"/>
                <a:gd name="connsiteY2" fmla="*/ 61912 h 61912"/>
                <a:gd name="connsiteX3" fmla="*/ 0 w 314325"/>
                <a:gd name="connsiteY3" fmla="*/ 61912 h 61912"/>
              </a:gdLst>
              <a:ahLst/>
              <a:cxnLst>
                <a:cxn ang="0">
                  <a:pos x="connsiteX0" y="connsiteY0"/>
                </a:cxn>
                <a:cxn ang="0">
                  <a:pos x="connsiteX1" y="connsiteY1"/>
                </a:cxn>
                <a:cxn ang="0">
                  <a:pos x="connsiteX2" y="connsiteY2"/>
                </a:cxn>
                <a:cxn ang="0">
                  <a:pos x="connsiteX3" y="connsiteY3"/>
                </a:cxn>
              </a:cxnLst>
              <a:rect l="l" t="t" r="r" b="b"/>
              <a:pathLst>
                <a:path w="314325" h="61912">
                  <a:moveTo>
                    <a:pt x="0" y="61912"/>
                  </a:moveTo>
                  <a:lnTo>
                    <a:pt x="0" y="0"/>
                  </a:lnTo>
                  <a:lnTo>
                    <a:pt x="314325" y="61912"/>
                  </a:lnTo>
                  <a:lnTo>
                    <a:pt x="0" y="61912"/>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 name="组合 5"/>
          <p:cNvGrpSpPr/>
          <p:nvPr/>
        </p:nvGrpSpPr>
        <p:grpSpPr>
          <a:xfrm>
            <a:off x="280744" y="1059582"/>
            <a:ext cx="3046673" cy="576064"/>
            <a:chOff x="1128969" y="3163443"/>
            <a:chExt cx="3046673" cy="576064"/>
          </a:xfrm>
        </p:grpSpPr>
        <p:sp>
          <p:nvSpPr>
            <p:cNvPr id="29" name="椭圆 28"/>
            <p:cNvSpPr/>
            <p:nvPr/>
          </p:nvSpPr>
          <p:spPr>
            <a:xfrm>
              <a:off x="1128969" y="3163443"/>
              <a:ext cx="576064" cy="576064"/>
            </a:xfrm>
            <a:prstGeom prst="ellipse">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latin typeface="Impact" pitchFamily="34" charset="0"/>
                </a:rPr>
                <a:t>3</a:t>
              </a:r>
              <a:endParaRPr lang="zh-CN" altLang="en-US" sz="1600" dirty="0">
                <a:latin typeface="Impact" pitchFamily="34" charset="0"/>
              </a:endParaRPr>
            </a:p>
          </p:txBody>
        </p:sp>
        <p:sp>
          <p:nvSpPr>
            <p:cNvPr id="33" name="TextBox 32"/>
            <p:cNvSpPr txBox="1"/>
            <p:nvPr/>
          </p:nvSpPr>
          <p:spPr>
            <a:xfrm>
              <a:off x="1682652" y="3297587"/>
              <a:ext cx="2492990" cy="369332"/>
            </a:xfrm>
            <a:prstGeom prst="rect">
              <a:avLst/>
            </a:prstGeom>
            <a:noFill/>
          </p:spPr>
          <p:txBody>
            <a:bodyPr wrap="none" rtlCol="0">
              <a:spAutoFit/>
            </a:bodyPr>
            <a:lstStyle/>
            <a:p>
              <a:r>
                <a:rPr lang="zh-CN" altLang="en-US" sz="1800" dirty="0" smtClean="0">
                  <a:solidFill>
                    <a:schemeClr val="bg1"/>
                  </a:solidFill>
                  <a:latin typeface="+mj-lt"/>
                  <a:ea typeface="FZLanTingHeiS-EL-GB"/>
                </a:rPr>
                <a:t>需求变更影响分析报告</a:t>
              </a:r>
              <a:endParaRPr lang="zh-CN" altLang="en-US" sz="1800" dirty="0">
                <a:solidFill>
                  <a:schemeClr val="bg1"/>
                </a:solidFill>
                <a:latin typeface="+mj-lt"/>
                <a:ea typeface="FZLanTingHeiS-EL-GB"/>
              </a:endParaRPr>
            </a:p>
          </p:txBody>
        </p:sp>
      </p:grpSp>
      <p:pic>
        <p:nvPicPr>
          <p:cNvPr id="410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1635646"/>
            <a:ext cx="3598946" cy="30060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矩形 1"/>
          <p:cNvSpPr/>
          <p:nvPr/>
        </p:nvSpPr>
        <p:spPr>
          <a:xfrm>
            <a:off x="4139952" y="1200220"/>
            <a:ext cx="4572000" cy="3913635"/>
          </a:xfrm>
          <a:prstGeom prst="rect">
            <a:avLst/>
          </a:prstGeom>
        </p:spPr>
        <p:txBody>
          <a:bodyPr>
            <a:spAutoFit/>
          </a:bodyPr>
          <a:lstStyle/>
          <a:p>
            <a:pPr algn="just">
              <a:lnSpc>
                <a:spcPct val="120000"/>
              </a:lnSpc>
            </a:pPr>
            <a:r>
              <a:rPr lang="zh-CN" altLang="en-US" sz="1600" b="1" dirty="0">
                <a:solidFill>
                  <a:schemeClr val="bg1"/>
                </a:solidFill>
                <a:sym typeface="+mn-ea"/>
              </a:rPr>
              <a:t>该需求变更用例属于教师用例，只涉及到教课程信息中的教师简介内容。而教师信息的设置在其个人中心中已经有了体现，并不需要去增加额外的功能来满足此次变更。如果该需求变更通过，增加的工作内容主要是用例文档中的需求用例的删除、修改，界面原型中的相关界面的修改，用户手册中相应操作介绍的修改，最后是测试用例文档中相应测试用例的修改。但都只影响到其中非常小的一部分，工作量并不大。无论在人力还是物力上都</a:t>
            </a:r>
            <a:r>
              <a:rPr lang="zh-CN" altLang="en-US" sz="1600" b="1" dirty="0" smtClean="0">
                <a:solidFill>
                  <a:schemeClr val="bg1"/>
                </a:solidFill>
                <a:sym typeface="+mn-ea"/>
              </a:rPr>
              <a:t>可行。</a:t>
            </a:r>
            <a:r>
              <a:rPr lang="zh-CN" altLang="en-US" sz="1600" b="1" dirty="0">
                <a:solidFill>
                  <a:schemeClr val="bg1"/>
                </a:solidFill>
              </a:rPr>
              <a:t>在采用需求变更工具导出需求变更</a:t>
            </a:r>
            <a:r>
              <a:rPr lang="zh-CN" altLang="en-US" sz="1600" b="1" dirty="0" smtClean="0">
                <a:solidFill>
                  <a:schemeClr val="bg1"/>
                </a:solidFill>
              </a:rPr>
              <a:t>影响后</a:t>
            </a:r>
            <a:r>
              <a:rPr lang="zh-CN" altLang="en-US" sz="1600" b="1" dirty="0">
                <a:solidFill>
                  <a:schemeClr val="bg1"/>
                </a:solidFill>
              </a:rPr>
              <a:t>发现，变更影响微乎其微，不</a:t>
            </a:r>
            <a:r>
              <a:rPr lang="zh-CN" altLang="en-US" sz="1600" b="1" dirty="0">
                <a:solidFill>
                  <a:schemeClr val="bg1"/>
                </a:solidFill>
                <a:sym typeface="+mn-ea"/>
              </a:rPr>
              <a:t>影响任务的执行顺序、依赖性、工作量或进度</a:t>
            </a:r>
            <a:r>
              <a:rPr lang="zh-CN" altLang="en-US" sz="1600" dirty="0">
                <a:sym typeface="+mn-ea"/>
              </a:rPr>
              <a:t>。</a:t>
            </a:r>
            <a:endParaRPr lang="zh-CN" altLang="en-US" sz="1600" dirty="0"/>
          </a:p>
          <a:p>
            <a:pPr algn="just">
              <a:lnSpc>
                <a:spcPct val="120000"/>
              </a:lnSpc>
            </a:pPr>
            <a:endParaRPr lang="zh-CN" altLang="en-US" sz="1600" b="1" dirty="0">
              <a:solidFill>
                <a:schemeClr val="bg1"/>
              </a:solidFill>
              <a:sym typeface="+mn-ea"/>
            </a:endParaRPr>
          </a:p>
        </p:txBody>
      </p:sp>
    </p:spTree>
    <p:extLst>
      <p:ext uri="{BB962C8B-B14F-4D97-AF65-F5344CB8AC3E}">
        <p14:creationId xmlns:p14="http://schemas.microsoft.com/office/powerpoint/2010/main" val="918114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nodeType="withEffect">
                                  <p:stCondLst>
                                    <p:cond delay="200"/>
                                  </p:stCondLst>
                                  <p:childTnLst>
                                    <p:set>
                                      <p:cBhvr>
                                        <p:cTn id="6" dur="1" fill="hold">
                                          <p:stCondLst>
                                            <p:cond delay="0"/>
                                          </p:stCondLst>
                                        </p:cTn>
                                        <p:tgtEl>
                                          <p:spTgt spid="6"/>
                                        </p:tgtEl>
                                        <p:attrNameLst>
                                          <p:attrName>style.visibility</p:attrName>
                                        </p:attrNameLst>
                                      </p:cBhvr>
                                      <p:to>
                                        <p:strVal val="visible"/>
                                      </p:to>
                                    </p:set>
                                    <p:anim calcmode="lin" valueType="num">
                                      <p:cBhvr>
                                        <p:cTn id="7" dur="1000" fill="hold"/>
                                        <p:tgtEl>
                                          <p:spTgt spid="6"/>
                                        </p:tgtEl>
                                        <p:attrNameLst>
                                          <p:attrName>ppt_w</p:attrName>
                                        </p:attrNameLst>
                                      </p:cBhvr>
                                      <p:tavLst>
                                        <p:tav tm="0">
                                          <p:val>
                                            <p:strVal val="#ppt_w+.3"/>
                                          </p:val>
                                        </p:tav>
                                        <p:tav tm="100000">
                                          <p:val>
                                            <p:strVal val="#ppt_w"/>
                                          </p:val>
                                        </p:tav>
                                      </p:tavLst>
                                    </p:anim>
                                    <p:anim calcmode="lin" valueType="num">
                                      <p:cBhvr>
                                        <p:cTn id="8" dur="1000" fill="hold"/>
                                        <p:tgtEl>
                                          <p:spTgt spid="6"/>
                                        </p:tgtEl>
                                        <p:attrNameLst>
                                          <p:attrName>ppt_h</p:attrName>
                                        </p:attrNameLst>
                                      </p:cBhvr>
                                      <p:tavLst>
                                        <p:tav tm="0">
                                          <p:val>
                                            <p:strVal val="#ppt_h"/>
                                          </p:val>
                                        </p:tav>
                                        <p:tav tm="100000">
                                          <p:val>
                                            <p:strVal val="#ppt_h"/>
                                          </p:val>
                                        </p:tav>
                                      </p:tavLst>
                                    </p:anim>
                                    <p:animEffect transition="in" filter="fade">
                                      <p:cBhvr>
                                        <p:cTn id="9"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0" y="228926"/>
            <a:ext cx="9144000" cy="582602"/>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1128969" y="320172"/>
            <a:ext cx="1210588" cy="400110"/>
          </a:xfrm>
          <a:prstGeom prst="rect">
            <a:avLst/>
          </a:prstGeom>
        </p:spPr>
        <p:txBody>
          <a:bodyPr wrap="none">
            <a:spAutoFit/>
          </a:bodyPr>
          <a:lstStyle/>
          <a:p>
            <a:r>
              <a:rPr lang="zh-CN" altLang="en-US" sz="2000" dirty="0">
                <a:solidFill>
                  <a:schemeClr val="bg1"/>
                </a:solidFill>
                <a:latin typeface="微软雅黑" pitchFamily="34" charset="-122"/>
                <a:ea typeface="微软雅黑" pitchFamily="34" charset="-122"/>
              </a:rPr>
              <a:t>需求变更</a:t>
            </a:r>
            <a:endParaRPr lang="zh-CN" altLang="en-US" sz="2000" dirty="0">
              <a:solidFill>
                <a:schemeClr val="bg1"/>
              </a:solidFill>
              <a:latin typeface="微软雅黑" pitchFamily="34" charset="-122"/>
              <a:ea typeface="微软雅黑" pitchFamily="34" charset="-122"/>
            </a:endParaRPr>
          </a:p>
        </p:txBody>
      </p:sp>
      <p:sp>
        <p:nvSpPr>
          <p:cNvPr id="7" name="泪滴形 6"/>
          <p:cNvSpPr/>
          <p:nvPr/>
        </p:nvSpPr>
        <p:spPr>
          <a:xfrm>
            <a:off x="287524" y="267494"/>
            <a:ext cx="504056" cy="504056"/>
          </a:xfrm>
          <a:prstGeom prst="teardrop">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319324" y="280194"/>
            <a:ext cx="809645" cy="400110"/>
          </a:xfrm>
          <a:prstGeom prst="rect">
            <a:avLst/>
          </a:prstGeom>
        </p:spPr>
        <p:txBody>
          <a:bodyPr wrap="none">
            <a:spAutoFit/>
          </a:bodyPr>
          <a:lstStyle/>
          <a:p>
            <a:pPr lvl="0" algn="ctr" defTabSz="914400"/>
            <a:r>
              <a:rPr lang="en-US" altLang="zh-CN" sz="2000" b="1" dirty="0" smtClean="0">
                <a:solidFill>
                  <a:schemeClr val="bg1"/>
                </a:solidFill>
              </a:rPr>
              <a:t>Part </a:t>
            </a:r>
            <a:r>
              <a:rPr lang="en-US" altLang="zh-CN" sz="2000" b="1" dirty="0">
                <a:solidFill>
                  <a:schemeClr val="bg1"/>
                </a:solidFill>
              </a:rPr>
              <a:t>3</a:t>
            </a:r>
            <a:endParaRPr lang="zh-CN" altLang="en-US" sz="2000" b="1" dirty="0">
              <a:solidFill>
                <a:schemeClr val="bg1"/>
              </a:solidFill>
            </a:endParaRPr>
          </a:p>
        </p:txBody>
      </p:sp>
      <p:grpSp>
        <p:nvGrpSpPr>
          <p:cNvPr id="53" name="组合 15"/>
          <p:cNvGrpSpPr>
            <a:grpSpLocks/>
          </p:cNvGrpSpPr>
          <p:nvPr/>
        </p:nvGrpSpPr>
        <p:grpSpPr bwMode="auto">
          <a:xfrm flipH="1">
            <a:off x="7308304" y="95438"/>
            <a:ext cx="1850380" cy="835254"/>
            <a:chOff x="642910" y="357170"/>
            <a:chExt cx="1762153" cy="428643"/>
          </a:xfrm>
        </p:grpSpPr>
        <p:sp>
          <p:nvSpPr>
            <p:cNvPr id="54" name="任意多边形 53"/>
            <p:cNvSpPr/>
            <p:nvPr/>
          </p:nvSpPr>
          <p:spPr>
            <a:xfrm>
              <a:off x="2071683" y="714373"/>
              <a:ext cx="333380" cy="71440"/>
            </a:xfrm>
            <a:custGeom>
              <a:avLst/>
              <a:gdLst>
                <a:gd name="connsiteX0" fmla="*/ 0 w 333375"/>
                <a:gd name="connsiteY0" fmla="*/ 0 h 71438"/>
                <a:gd name="connsiteX1" fmla="*/ 0 w 333375"/>
                <a:gd name="connsiteY1" fmla="*/ 71438 h 71438"/>
                <a:gd name="connsiteX2" fmla="*/ 333375 w 333375"/>
                <a:gd name="connsiteY2" fmla="*/ 9525 h 71438"/>
                <a:gd name="connsiteX3" fmla="*/ 0 w 333375"/>
                <a:gd name="connsiteY3" fmla="*/ 0 h 71438"/>
              </a:gdLst>
              <a:ahLst/>
              <a:cxnLst>
                <a:cxn ang="0">
                  <a:pos x="connsiteX0" y="connsiteY0"/>
                </a:cxn>
                <a:cxn ang="0">
                  <a:pos x="connsiteX1" y="connsiteY1"/>
                </a:cxn>
                <a:cxn ang="0">
                  <a:pos x="connsiteX2" y="connsiteY2"/>
                </a:cxn>
                <a:cxn ang="0">
                  <a:pos x="connsiteX3" y="connsiteY3"/>
                </a:cxn>
              </a:cxnLst>
              <a:rect l="l" t="t" r="r" b="b"/>
              <a:pathLst>
                <a:path w="333375" h="71438">
                  <a:moveTo>
                    <a:pt x="0" y="0"/>
                  </a:moveTo>
                  <a:lnTo>
                    <a:pt x="0" y="71438"/>
                  </a:lnTo>
                  <a:lnTo>
                    <a:pt x="333375" y="9525"/>
                  </a:lnTo>
                  <a:lnTo>
                    <a:pt x="0" y="0"/>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p:cNvSpPr/>
            <p:nvPr/>
          </p:nvSpPr>
          <p:spPr>
            <a:xfrm>
              <a:off x="642910" y="357170"/>
              <a:ext cx="1428773" cy="428643"/>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任意多边形 55"/>
            <p:cNvSpPr/>
            <p:nvPr/>
          </p:nvSpPr>
          <p:spPr>
            <a:xfrm>
              <a:off x="2071683" y="357170"/>
              <a:ext cx="314330" cy="61916"/>
            </a:xfrm>
            <a:custGeom>
              <a:avLst/>
              <a:gdLst>
                <a:gd name="connsiteX0" fmla="*/ 0 w 314325"/>
                <a:gd name="connsiteY0" fmla="*/ 61912 h 61912"/>
                <a:gd name="connsiteX1" fmla="*/ 0 w 314325"/>
                <a:gd name="connsiteY1" fmla="*/ 0 h 61912"/>
                <a:gd name="connsiteX2" fmla="*/ 314325 w 314325"/>
                <a:gd name="connsiteY2" fmla="*/ 61912 h 61912"/>
                <a:gd name="connsiteX3" fmla="*/ 0 w 314325"/>
                <a:gd name="connsiteY3" fmla="*/ 61912 h 61912"/>
              </a:gdLst>
              <a:ahLst/>
              <a:cxnLst>
                <a:cxn ang="0">
                  <a:pos x="connsiteX0" y="connsiteY0"/>
                </a:cxn>
                <a:cxn ang="0">
                  <a:pos x="connsiteX1" y="connsiteY1"/>
                </a:cxn>
                <a:cxn ang="0">
                  <a:pos x="connsiteX2" y="connsiteY2"/>
                </a:cxn>
                <a:cxn ang="0">
                  <a:pos x="connsiteX3" y="connsiteY3"/>
                </a:cxn>
              </a:cxnLst>
              <a:rect l="l" t="t" r="r" b="b"/>
              <a:pathLst>
                <a:path w="314325" h="61912">
                  <a:moveTo>
                    <a:pt x="0" y="61912"/>
                  </a:moveTo>
                  <a:lnTo>
                    <a:pt x="0" y="0"/>
                  </a:lnTo>
                  <a:lnTo>
                    <a:pt x="314325" y="61912"/>
                  </a:lnTo>
                  <a:lnTo>
                    <a:pt x="0" y="61912"/>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 name="组合 5"/>
          <p:cNvGrpSpPr/>
          <p:nvPr/>
        </p:nvGrpSpPr>
        <p:grpSpPr>
          <a:xfrm>
            <a:off x="280744" y="1059582"/>
            <a:ext cx="2354176" cy="576064"/>
            <a:chOff x="1128969" y="3163443"/>
            <a:chExt cx="2354176" cy="576064"/>
          </a:xfrm>
        </p:grpSpPr>
        <p:sp>
          <p:nvSpPr>
            <p:cNvPr id="29" name="椭圆 28"/>
            <p:cNvSpPr/>
            <p:nvPr/>
          </p:nvSpPr>
          <p:spPr>
            <a:xfrm>
              <a:off x="1128969" y="3163443"/>
              <a:ext cx="576064" cy="576064"/>
            </a:xfrm>
            <a:prstGeom prst="ellipse">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latin typeface="Impact" pitchFamily="34" charset="0"/>
                </a:rPr>
                <a:t>4</a:t>
              </a:r>
              <a:endParaRPr lang="zh-CN" altLang="en-US" sz="1600" dirty="0">
                <a:latin typeface="Impact" pitchFamily="34" charset="0"/>
              </a:endParaRPr>
            </a:p>
          </p:txBody>
        </p:sp>
        <p:sp>
          <p:nvSpPr>
            <p:cNvPr id="33" name="TextBox 32"/>
            <p:cNvSpPr txBox="1"/>
            <p:nvPr/>
          </p:nvSpPr>
          <p:spPr>
            <a:xfrm>
              <a:off x="1682652" y="3297587"/>
              <a:ext cx="1800493" cy="369332"/>
            </a:xfrm>
            <a:prstGeom prst="rect">
              <a:avLst/>
            </a:prstGeom>
            <a:noFill/>
          </p:spPr>
          <p:txBody>
            <a:bodyPr wrap="none" rtlCol="0">
              <a:spAutoFit/>
            </a:bodyPr>
            <a:lstStyle/>
            <a:p>
              <a:r>
                <a:rPr lang="zh-CN" altLang="en-US" sz="1800" dirty="0" smtClean="0">
                  <a:solidFill>
                    <a:schemeClr val="bg1"/>
                  </a:solidFill>
                  <a:latin typeface="+mj-lt"/>
                  <a:ea typeface="FZLanTingHeiS-EL-GB"/>
                </a:rPr>
                <a:t>高保真界面原型</a:t>
              </a:r>
              <a:endParaRPr lang="zh-CN" altLang="en-US" sz="1800" dirty="0">
                <a:solidFill>
                  <a:schemeClr val="bg1"/>
                </a:solidFill>
                <a:latin typeface="+mj-lt"/>
                <a:ea typeface="FZLanTingHeiS-EL-GB"/>
              </a:endParaRPr>
            </a:p>
          </p:txBody>
        </p:sp>
      </p:grpSp>
      <p:sp>
        <p:nvSpPr>
          <p:cNvPr id="15" name="矩形 14"/>
          <p:cNvSpPr/>
          <p:nvPr/>
        </p:nvSpPr>
        <p:spPr>
          <a:xfrm>
            <a:off x="899592" y="1652844"/>
            <a:ext cx="4572000" cy="1274195"/>
          </a:xfrm>
          <a:prstGeom prst="rect">
            <a:avLst/>
          </a:prstGeom>
        </p:spPr>
        <p:txBody>
          <a:bodyPr>
            <a:spAutoFit/>
          </a:bodyPr>
          <a:lstStyle/>
          <a:p>
            <a:pPr algn="just">
              <a:lnSpc>
                <a:spcPct val="120000"/>
              </a:lnSpc>
            </a:pPr>
            <a:r>
              <a:rPr lang="zh-CN" altLang="en-US" sz="1600" b="1" dirty="0" smtClean="0">
                <a:solidFill>
                  <a:schemeClr val="bg1"/>
                </a:solidFill>
                <a:sym typeface="+mn-ea"/>
              </a:rPr>
              <a:t>界面原型基本已经达到高保真效果，所有交互功能都已经实现并且具有良好的界面视觉效果。</a:t>
            </a:r>
            <a:endParaRPr lang="en-US" altLang="zh-CN" sz="1600" b="1" dirty="0" smtClean="0">
              <a:solidFill>
                <a:schemeClr val="bg1"/>
              </a:solidFill>
              <a:sym typeface="+mn-ea"/>
            </a:endParaRPr>
          </a:p>
          <a:p>
            <a:pPr algn="just">
              <a:lnSpc>
                <a:spcPct val="120000"/>
              </a:lnSpc>
            </a:pPr>
            <a:r>
              <a:rPr lang="zh-CN" altLang="en-US" sz="1600" b="1" dirty="0" smtClean="0">
                <a:solidFill>
                  <a:schemeClr val="bg1"/>
                </a:solidFill>
                <a:sym typeface="+mn-ea"/>
              </a:rPr>
              <a:t>与此同时，我们还考虑到了移动端的访问效果，界面适合移动端的访问，能够方便便捷的使用。</a:t>
            </a:r>
            <a:endParaRPr lang="zh-CN" altLang="en-US" sz="1600" b="1" dirty="0">
              <a:solidFill>
                <a:schemeClr val="bg1"/>
              </a:solidFill>
              <a:sym typeface="+mn-ea"/>
            </a:endParaRPr>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80112" y="280194"/>
            <a:ext cx="2674023" cy="50405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69242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nodeType="withEffect">
                                  <p:stCondLst>
                                    <p:cond delay="200"/>
                                  </p:stCondLst>
                                  <p:childTnLst>
                                    <p:set>
                                      <p:cBhvr>
                                        <p:cTn id="6" dur="1" fill="hold">
                                          <p:stCondLst>
                                            <p:cond delay="0"/>
                                          </p:stCondLst>
                                        </p:cTn>
                                        <p:tgtEl>
                                          <p:spTgt spid="6"/>
                                        </p:tgtEl>
                                        <p:attrNameLst>
                                          <p:attrName>style.visibility</p:attrName>
                                        </p:attrNameLst>
                                      </p:cBhvr>
                                      <p:to>
                                        <p:strVal val="visible"/>
                                      </p:to>
                                    </p:set>
                                    <p:anim calcmode="lin" valueType="num">
                                      <p:cBhvr>
                                        <p:cTn id="7" dur="1000" fill="hold"/>
                                        <p:tgtEl>
                                          <p:spTgt spid="6"/>
                                        </p:tgtEl>
                                        <p:attrNameLst>
                                          <p:attrName>ppt_w</p:attrName>
                                        </p:attrNameLst>
                                      </p:cBhvr>
                                      <p:tavLst>
                                        <p:tav tm="0">
                                          <p:val>
                                            <p:strVal val="#ppt_w+.3"/>
                                          </p:val>
                                        </p:tav>
                                        <p:tav tm="100000">
                                          <p:val>
                                            <p:strVal val="#ppt_w"/>
                                          </p:val>
                                        </p:tav>
                                      </p:tavLst>
                                    </p:anim>
                                    <p:anim calcmode="lin" valueType="num">
                                      <p:cBhvr>
                                        <p:cTn id="8" dur="1000" fill="hold"/>
                                        <p:tgtEl>
                                          <p:spTgt spid="6"/>
                                        </p:tgtEl>
                                        <p:attrNameLst>
                                          <p:attrName>ppt_h</p:attrName>
                                        </p:attrNameLst>
                                      </p:cBhvr>
                                      <p:tavLst>
                                        <p:tav tm="0">
                                          <p:val>
                                            <p:strVal val="#ppt_h"/>
                                          </p:val>
                                        </p:tav>
                                        <p:tav tm="100000">
                                          <p:val>
                                            <p:strVal val="#ppt_h"/>
                                          </p:val>
                                        </p:tav>
                                      </p:tavLst>
                                    </p:anim>
                                    <p:animEffect transition="in" filter="fade">
                                      <p:cBhvr>
                                        <p:cTn id="9"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0" y="228926"/>
            <a:ext cx="9144000" cy="582602"/>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1128969" y="320172"/>
            <a:ext cx="1210588" cy="400110"/>
          </a:xfrm>
          <a:prstGeom prst="rect">
            <a:avLst/>
          </a:prstGeom>
        </p:spPr>
        <p:txBody>
          <a:bodyPr wrap="none">
            <a:spAutoFit/>
          </a:bodyPr>
          <a:lstStyle/>
          <a:p>
            <a:r>
              <a:rPr lang="zh-CN" altLang="en-US" sz="2000" dirty="0">
                <a:solidFill>
                  <a:schemeClr val="bg1"/>
                </a:solidFill>
                <a:latin typeface="微软雅黑" pitchFamily="34" charset="-122"/>
                <a:ea typeface="微软雅黑" pitchFamily="34" charset="-122"/>
              </a:rPr>
              <a:t>需求变更</a:t>
            </a:r>
            <a:endParaRPr lang="zh-CN" altLang="en-US" sz="2000" dirty="0">
              <a:solidFill>
                <a:schemeClr val="bg1"/>
              </a:solidFill>
              <a:latin typeface="微软雅黑" pitchFamily="34" charset="-122"/>
              <a:ea typeface="微软雅黑" pitchFamily="34" charset="-122"/>
            </a:endParaRPr>
          </a:p>
        </p:txBody>
      </p:sp>
      <p:sp>
        <p:nvSpPr>
          <p:cNvPr id="7" name="泪滴形 6"/>
          <p:cNvSpPr/>
          <p:nvPr/>
        </p:nvSpPr>
        <p:spPr>
          <a:xfrm>
            <a:off x="287524" y="267494"/>
            <a:ext cx="504056" cy="504056"/>
          </a:xfrm>
          <a:prstGeom prst="teardrop">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319324" y="280194"/>
            <a:ext cx="809645" cy="400110"/>
          </a:xfrm>
          <a:prstGeom prst="rect">
            <a:avLst/>
          </a:prstGeom>
        </p:spPr>
        <p:txBody>
          <a:bodyPr wrap="none">
            <a:spAutoFit/>
          </a:bodyPr>
          <a:lstStyle/>
          <a:p>
            <a:pPr lvl="0" algn="ctr" defTabSz="914400"/>
            <a:r>
              <a:rPr lang="en-US" altLang="zh-CN" sz="2000" b="1" dirty="0" smtClean="0">
                <a:solidFill>
                  <a:schemeClr val="bg1"/>
                </a:solidFill>
              </a:rPr>
              <a:t>Part </a:t>
            </a:r>
            <a:r>
              <a:rPr lang="en-US" altLang="zh-CN" sz="2000" b="1" dirty="0">
                <a:solidFill>
                  <a:schemeClr val="bg1"/>
                </a:solidFill>
              </a:rPr>
              <a:t>3</a:t>
            </a:r>
            <a:endParaRPr lang="zh-CN" altLang="en-US" sz="2000" b="1" dirty="0">
              <a:solidFill>
                <a:schemeClr val="bg1"/>
              </a:solidFill>
            </a:endParaRPr>
          </a:p>
        </p:txBody>
      </p:sp>
      <p:grpSp>
        <p:nvGrpSpPr>
          <p:cNvPr id="53" name="组合 15"/>
          <p:cNvGrpSpPr>
            <a:grpSpLocks/>
          </p:cNvGrpSpPr>
          <p:nvPr/>
        </p:nvGrpSpPr>
        <p:grpSpPr bwMode="auto">
          <a:xfrm flipH="1">
            <a:off x="7308304" y="95438"/>
            <a:ext cx="1850380" cy="835254"/>
            <a:chOff x="642910" y="357170"/>
            <a:chExt cx="1762153" cy="428643"/>
          </a:xfrm>
        </p:grpSpPr>
        <p:sp>
          <p:nvSpPr>
            <p:cNvPr id="54" name="任意多边形 53"/>
            <p:cNvSpPr/>
            <p:nvPr/>
          </p:nvSpPr>
          <p:spPr>
            <a:xfrm>
              <a:off x="2071683" y="714373"/>
              <a:ext cx="333380" cy="71440"/>
            </a:xfrm>
            <a:custGeom>
              <a:avLst/>
              <a:gdLst>
                <a:gd name="connsiteX0" fmla="*/ 0 w 333375"/>
                <a:gd name="connsiteY0" fmla="*/ 0 h 71438"/>
                <a:gd name="connsiteX1" fmla="*/ 0 w 333375"/>
                <a:gd name="connsiteY1" fmla="*/ 71438 h 71438"/>
                <a:gd name="connsiteX2" fmla="*/ 333375 w 333375"/>
                <a:gd name="connsiteY2" fmla="*/ 9525 h 71438"/>
                <a:gd name="connsiteX3" fmla="*/ 0 w 333375"/>
                <a:gd name="connsiteY3" fmla="*/ 0 h 71438"/>
              </a:gdLst>
              <a:ahLst/>
              <a:cxnLst>
                <a:cxn ang="0">
                  <a:pos x="connsiteX0" y="connsiteY0"/>
                </a:cxn>
                <a:cxn ang="0">
                  <a:pos x="connsiteX1" y="connsiteY1"/>
                </a:cxn>
                <a:cxn ang="0">
                  <a:pos x="connsiteX2" y="connsiteY2"/>
                </a:cxn>
                <a:cxn ang="0">
                  <a:pos x="connsiteX3" y="connsiteY3"/>
                </a:cxn>
              </a:cxnLst>
              <a:rect l="l" t="t" r="r" b="b"/>
              <a:pathLst>
                <a:path w="333375" h="71438">
                  <a:moveTo>
                    <a:pt x="0" y="0"/>
                  </a:moveTo>
                  <a:lnTo>
                    <a:pt x="0" y="71438"/>
                  </a:lnTo>
                  <a:lnTo>
                    <a:pt x="333375" y="9525"/>
                  </a:lnTo>
                  <a:lnTo>
                    <a:pt x="0" y="0"/>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p:cNvSpPr/>
            <p:nvPr/>
          </p:nvSpPr>
          <p:spPr>
            <a:xfrm>
              <a:off x="642910" y="357170"/>
              <a:ext cx="1428773" cy="428643"/>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任意多边形 55"/>
            <p:cNvSpPr/>
            <p:nvPr/>
          </p:nvSpPr>
          <p:spPr>
            <a:xfrm>
              <a:off x="2071683" y="357170"/>
              <a:ext cx="314330" cy="61916"/>
            </a:xfrm>
            <a:custGeom>
              <a:avLst/>
              <a:gdLst>
                <a:gd name="connsiteX0" fmla="*/ 0 w 314325"/>
                <a:gd name="connsiteY0" fmla="*/ 61912 h 61912"/>
                <a:gd name="connsiteX1" fmla="*/ 0 w 314325"/>
                <a:gd name="connsiteY1" fmla="*/ 0 h 61912"/>
                <a:gd name="connsiteX2" fmla="*/ 314325 w 314325"/>
                <a:gd name="connsiteY2" fmla="*/ 61912 h 61912"/>
                <a:gd name="connsiteX3" fmla="*/ 0 w 314325"/>
                <a:gd name="connsiteY3" fmla="*/ 61912 h 61912"/>
              </a:gdLst>
              <a:ahLst/>
              <a:cxnLst>
                <a:cxn ang="0">
                  <a:pos x="connsiteX0" y="connsiteY0"/>
                </a:cxn>
                <a:cxn ang="0">
                  <a:pos x="connsiteX1" y="connsiteY1"/>
                </a:cxn>
                <a:cxn ang="0">
                  <a:pos x="connsiteX2" y="connsiteY2"/>
                </a:cxn>
                <a:cxn ang="0">
                  <a:pos x="connsiteX3" y="connsiteY3"/>
                </a:cxn>
              </a:cxnLst>
              <a:rect l="l" t="t" r="r" b="b"/>
              <a:pathLst>
                <a:path w="314325" h="61912">
                  <a:moveTo>
                    <a:pt x="0" y="61912"/>
                  </a:moveTo>
                  <a:lnTo>
                    <a:pt x="0" y="0"/>
                  </a:lnTo>
                  <a:lnTo>
                    <a:pt x="314325" y="61912"/>
                  </a:lnTo>
                  <a:lnTo>
                    <a:pt x="0" y="61912"/>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 name="组合 5"/>
          <p:cNvGrpSpPr/>
          <p:nvPr/>
        </p:nvGrpSpPr>
        <p:grpSpPr>
          <a:xfrm>
            <a:off x="280744" y="1059582"/>
            <a:ext cx="1661679" cy="576064"/>
            <a:chOff x="1128969" y="3163443"/>
            <a:chExt cx="1661679" cy="576064"/>
          </a:xfrm>
        </p:grpSpPr>
        <p:sp>
          <p:nvSpPr>
            <p:cNvPr id="29" name="椭圆 28"/>
            <p:cNvSpPr/>
            <p:nvPr/>
          </p:nvSpPr>
          <p:spPr>
            <a:xfrm>
              <a:off x="1128969" y="3163443"/>
              <a:ext cx="576064" cy="576064"/>
            </a:xfrm>
            <a:prstGeom prst="ellipse">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latin typeface="Impact" pitchFamily="34" charset="0"/>
                </a:rPr>
                <a:t>4</a:t>
              </a:r>
              <a:endParaRPr lang="zh-CN" altLang="en-US" sz="1600" dirty="0">
                <a:latin typeface="Impact" pitchFamily="34" charset="0"/>
              </a:endParaRPr>
            </a:p>
          </p:txBody>
        </p:sp>
        <p:sp>
          <p:nvSpPr>
            <p:cNvPr id="33" name="TextBox 32"/>
            <p:cNvSpPr txBox="1"/>
            <p:nvPr/>
          </p:nvSpPr>
          <p:spPr>
            <a:xfrm>
              <a:off x="1682652" y="3297587"/>
              <a:ext cx="1107996" cy="369332"/>
            </a:xfrm>
            <a:prstGeom prst="rect">
              <a:avLst/>
            </a:prstGeom>
            <a:noFill/>
          </p:spPr>
          <p:txBody>
            <a:bodyPr wrap="none" rtlCol="0">
              <a:spAutoFit/>
            </a:bodyPr>
            <a:lstStyle/>
            <a:p>
              <a:r>
                <a:rPr lang="zh-CN" altLang="en-US" sz="1800" dirty="0" smtClean="0">
                  <a:solidFill>
                    <a:schemeClr val="bg1"/>
                  </a:solidFill>
                  <a:latin typeface="+mj-lt"/>
                  <a:ea typeface="FZLanTingHeiS-EL-GB"/>
                </a:rPr>
                <a:t>后续计划</a:t>
              </a:r>
              <a:endParaRPr lang="zh-CN" altLang="en-US" sz="1800" dirty="0">
                <a:solidFill>
                  <a:schemeClr val="bg1"/>
                </a:solidFill>
                <a:latin typeface="+mj-lt"/>
                <a:ea typeface="FZLanTingHeiS-EL-GB"/>
              </a:endParaRPr>
            </a:p>
          </p:txBody>
        </p:sp>
      </p:grpSp>
      <p:sp>
        <p:nvSpPr>
          <p:cNvPr id="15" name="矩形 14"/>
          <p:cNvSpPr/>
          <p:nvPr/>
        </p:nvSpPr>
        <p:spPr>
          <a:xfrm>
            <a:off x="1942423" y="1195644"/>
            <a:ext cx="4572000" cy="978729"/>
          </a:xfrm>
          <a:prstGeom prst="rect">
            <a:avLst/>
          </a:prstGeom>
        </p:spPr>
        <p:txBody>
          <a:bodyPr>
            <a:spAutoFit/>
          </a:bodyPr>
          <a:lstStyle/>
          <a:p>
            <a:pPr algn="just">
              <a:lnSpc>
                <a:spcPct val="120000"/>
              </a:lnSpc>
            </a:pPr>
            <a:r>
              <a:rPr lang="zh-CN" altLang="zh-CN" sz="1600" b="1" dirty="0">
                <a:solidFill>
                  <a:schemeClr val="bg1"/>
                </a:solidFill>
              </a:rPr>
              <a:t>项目阶段性工作中，后续设计，开发，部署，测试等阶段的计划性</a:t>
            </a:r>
            <a:r>
              <a:rPr lang="zh-CN" altLang="zh-CN" sz="1600" b="1" dirty="0" smtClean="0">
                <a:solidFill>
                  <a:schemeClr val="bg1"/>
                </a:solidFill>
              </a:rPr>
              <a:t>安排</a:t>
            </a:r>
            <a:r>
              <a:rPr lang="zh-CN" altLang="en-US" sz="1600" b="1" dirty="0" smtClean="0">
                <a:solidFill>
                  <a:schemeClr val="bg1"/>
                </a:solidFill>
              </a:rPr>
              <a:t>也已经完成，但未完成课程要求之外的工作</a:t>
            </a:r>
            <a:endParaRPr lang="zh-CN" altLang="en-US" sz="1600" b="1" dirty="0">
              <a:solidFill>
                <a:schemeClr val="bg1"/>
              </a:solidFill>
              <a:sym typeface="+mn-ea"/>
            </a:endParaRPr>
          </a:p>
        </p:txBody>
      </p:sp>
      <p:pic>
        <p:nvPicPr>
          <p:cNvPr id="819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9592" y="2312384"/>
            <a:ext cx="3171825" cy="1085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9592" y="3398234"/>
            <a:ext cx="321945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21485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nodeType="withEffect">
                                  <p:stCondLst>
                                    <p:cond delay="200"/>
                                  </p:stCondLst>
                                  <p:childTnLst>
                                    <p:set>
                                      <p:cBhvr>
                                        <p:cTn id="6" dur="1" fill="hold">
                                          <p:stCondLst>
                                            <p:cond delay="0"/>
                                          </p:stCondLst>
                                        </p:cTn>
                                        <p:tgtEl>
                                          <p:spTgt spid="6"/>
                                        </p:tgtEl>
                                        <p:attrNameLst>
                                          <p:attrName>style.visibility</p:attrName>
                                        </p:attrNameLst>
                                      </p:cBhvr>
                                      <p:to>
                                        <p:strVal val="visible"/>
                                      </p:to>
                                    </p:set>
                                    <p:anim calcmode="lin" valueType="num">
                                      <p:cBhvr>
                                        <p:cTn id="7" dur="1000" fill="hold"/>
                                        <p:tgtEl>
                                          <p:spTgt spid="6"/>
                                        </p:tgtEl>
                                        <p:attrNameLst>
                                          <p:attrName>ppt_w</p:attrName>
                                        </p:attrNameLst>
                                      </p:cBhvr>
                                      <p:tavLst>
                                        <p:tav tm="0">
                                          <p:val>
                                            <p:strVal val="#ppt_w+.3"/>
                                          </p:val>
                                        </p:tav>
                                        <p:tav tm="100000">
                                          <p:val>
                                            <p:strVal val="#ppt_w"/>
                                          </p:val>
                                        </p:tav>
                                      </p:tavLst>
                                    </p:anim>
                                    <p:anim calcmode="lin" valueType="num">
                                      <p:cBhvr>
                                        <p:cTn id="8" dur="1000" fill="hold"/>
                                        <p:tgtEl>
                                          <p:spTgt spid="6"/>
                                        </p:tgtEl>
                                        <p:attrNameLst>
                                          <p:attrName>ppt_h</p:attrName>
                                        </p:attrNameLst>
                                      </p:cBhvr>
                                      <p:tavLst>
                                        <p:tav tm="0">
                                          <p:val>
                                            <p:strVal val="#ppt_h"/>
                                          </p:val>
                                        </p:tav>
                                        <p:tav tm="100000">
                                          <p:val>
                                            <p:strVal val="#ppt_h"/>
                                          </p:val>
                                        </p:tav>
                                      </p:tavLst>
                                    </p:anim>
                                    <p:animEffect transition="in" filter="fade">
                                      <p:cBhvr>
                                        <p:cTn id="9"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0" y="228926"/>
            <a:ext cx="9144000" cy="582602"/>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1128969" y="320172"/>
            <a:ext cx="697627" cy="400110"/>
          </a:xfrm>
          <a:prstGeom prst="rect">
            <a:avLst/>
          </a:prstGeom>
        </p:spPr>
        <p:txBody>
          <a:bodyPr wrap="none">
            <a:spAutoFit/>
          </a:bodyPr>
          <a:lstStyle/>
          <a:p>
            <a:r>
              <a:rPr lang="zh-CN" altLang="en-US" sz="2000" dirty="0" smtClean="0">
                <a:solidFill>
                  <a:schemeClr val="bg1"/>
                </a:solidFill>
                <a:latin typeface="微软雅黑" pitchFamily="34" charset="-122"/>
                <a:ea typeface="微软雅黑" pitchFamily="34" charset="-122"/>
              </a:rPr>
              <a:t>总结</a:t>
            </a:r>
            <a:endParaRPr lang="zh-CN" altLang="en-US" sz="2000" dirty="0">
              <a:solidFill>
                <a:schemeClr val="bg1"/>
              </a:solidFill>
              <a:latin typeface="微软雅黑" pitchFamily="34" charset="-122"/>
              <a:ea typeface="微软雅黑" pitchFamily="34" charset="-122"/>
            </a:endParaRPr>
          </a:p>
        </p:txBody>
      </p:sp>
      <p:sp>
        <p:nvSpPr>
          <p:cNvPr id="7" name="泪滴形 6"/>
          <p:cNvSpPr/>
          <p:nvPr/>
        </p:nvSpPr>
        <p:spPr>
          <a:xfrm>
            <a:off x="287524" y="267494"/>
            <a:ext cx="504056" cy="504056"/>
          </a:xfrm>
          <a:prstGeom prst="teardrop">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319324" y="280194"/>
            <a:ext cx="809645" cy="400110"/>
          </a:xfrm>
          <a:prstGeom prst="rect">
            <a:avLst/>
          </a:prstGeom>
        </p:spPr>
        <p:txBody>
          <a:bodyPr wrap="none">
            <a:spAutoFit/>
          </a:bodyPr>
          <a:lstStyle/>
          <a:p>
            <a:pPr lvl="0" algn="ctr" defTabSz="914400"/>
            <a:r>
              <a:rPr lang="en-US" altLang="zh-CN" sz="2000" b="1" dirty="0" smtClean="0">
                <a:solidFill>
                  <a:schemeClr val="bg1"/>
                </a:solidFill>
              </a:rPr>
              <a:t>Part </a:t>
            </a:r>
            <a:r>
              <a:rPr lang="en-US" altLang="zh-CN" sz="2000" b="1" dirty="0">
                <a:solidFill>
                  <a:schemeClr val="bg1"/>
                </a:solidFill>
              </a:rPr>
              <a:t>4</a:t>
            </a:r>
            <a:endParaRPr lang="zh-CN" altLang="en-US" sz="2000" b="1" dirty="0">
              <a:solidFill>
                <a:schemeClr val="bg1"/>
              </a:solidFill>
            </a:endParaRPr>
          </a:p>
        </p:txBody>
      </p:sp>
      <p:grpSp>
        <p:nvGrpSpPr>
          <p:cNvPr id="53" name="组合 15"/>
          <p:cNvGrpSpPr>
            <a:grpSpLocks/>
          </p:cNvGrpSpPr>
          <p:nvPr/>
        </p:nvGrpSpPr>
        <p:grpSpPr bwMode="auto">
          <a:xfrm flipH="1">
            <a:off x="7308304" y="95438"/>
            <a:ext cx="1850380" cy="835254"/>
            <a:chOff x="642910" y="357170"/>
            <a:chExt cx="1762153" cy="428643"/>
          </a:xfrm>
        </p:grpSpPr>
        <p:sp>
          <p:nvSpPr>
            <p:cNvPr id="54" name="任意多边形 53"/>
            <p:cNvSpPr/>
            <p:nvPr/>
          </p:nvSpPr>
          <p:spPr>
            <a:xfrm>
              <a:off x="2071683" y="714373"/>
              <a:ext cx="333380" cy="71440"/>
            </a:xfrm>
            <a:custGeom>
              <a:avLst/>
              <a:gdLst>
                <a:gd name="connsiteX0" fmla="*/ 0 w 333375"/>
                <a:gd name="connsiteY0" fmla="*/ 0 h 71438"/>
                <a:gd name="connsiteX1" fmla="*/ 0 w 333375"/>
                <a:gd name="connsiteY1" fmla="*/ 71438 h 71438"/>
                <a:gd name="connsiteX2" fmla="*/ 333375 w 333375"/>
                <a:gd name="connsiteY2" fmla="*/ 9525 h 71438"/>
                <a:gd name="connsiteX3" fmla="*/ 0 w 333375"/>
                <a:gd name="connsiteY3" fmla="*/ 0 h 71438"/>
              </a:gdLst>
              <a:ahLst/>
              <a:cxnLst>
                <a:cxn ang="0">
                  <a:pos x="connsiteX0" y="connsiteY0"/>
                </a:cxn>
                <a:cxn ang="0">
                  <a:pos x="connsiteX1" y="connsiteY1"/>
                </a:cxn>
                <a:cxn ang="0">
                  <a:pos x="connsiteX2" y="connsiteY2"/>
                </a:cxn>
                <a:cxn ang="0">
                  <a:pos x="connsiteX3" y="connsiteY3"/>
                </a:cxn>
              </a:cxnLst>
              <a:rect l="l" t="t" r="r" b="b"/>
              <a:pathLst>
                <a:path w="333375" h="71438">
                  <a:moveTo>
                    <a:pt x="0" y="0"/>
                  </a:moveTo>
                  <a:lnTo>
                    <a:pt x="0" y="71438"/>
                  </a:lnTo>
                  <a:lnTo>
                    <a:pt x="333375" y="9525"/>
                  </a:lnTo>
                  <a:lnTo>
                    <a:pt x="0" y="0"/>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p:cNvSpPr/>
            <p:nvPr/>
          </p:nvSpPr>
          <p:spPr>
            <a:xfrm>
              <a:off x="642910" y="357170"/>
              <a:ext cx="1428773" cy="428643"/>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任意多边形 55"/>
            <p:cNvSpPr/>
            <p:nvPr/>
          </p:nvSpPr>
          <p:spPr>
            <a:xfrm>
              <a:off x="2071683" y="357170"/>
              <a:ext cx="314330" cy="61916"/>
            </a:xfrm>
            <a:custGeom>
              <a:avLst/>
              <a:gdLst>
                <a:gd name="connsiteX0" fmla="*/ 0 w 314325"/>
                <a:gd name="connsiteY0" fmla="*/ 61912 h 61912"/>
                <a:gd name="connsiteX1" fmla="*/ 0 w 314325"/>
                <a:gd name="connsiteY1" fmla="*/ 0 h 61912"/>
                <a:gd name="connsiteX2" fmla="*/ 314325 w 314325"/>
                <a:gd name="connsiteY2" fmla="*/ 61912 h 61912"/>
                <a:gd name="connsiteX3" fmla="*/ 0 w 314325"/>
                <a:gd name="connsiteY3" fmla="*/ 61912 h 61912"/>
              </a:gdLst>
              <a:ahLst/>
              <a:cxnLst>
                <a:cxn ang="0">
                  <a:pos x="connsiteX0" y="connsiteY0"/>
                </a:cxn>
                <a:cxn ang="0">
                  <a:pos x="connsiteX1" y="connsiteY1"/>
                </a:cxn>
                <a:cxn ang="0">
                  <a:pos x="connsiteX2" y="connsiteY2"/>
                </a:cxn>
                <a:cxn ang="0">
                  <a:pos x="connsiteX3" y="connsiteY3"/>
                </a:cxn>
              </a:cxnLst>
              <a:rect l="l" t="t" r="r" b="b"/>
              <a:pathLst>
                <a:path w="314325" h="61912">
                  <a:moveTo>
                    <a:pt x="0" y="61912"/>
                  </a:moveTo>
                  <a:lnTo>
                    <a:pt x="0" y="0"/>
                  </a:lnTo>
                  <a:lnTo>
                    <a:pt x="314325" y="61912"/>
                  </a:lnTo>
                  <a:lnTo>
                    <a:pt x="0" y="61912"/>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 name="组合 5"/>
          <p:cNvGrpSpPr/>
          <p:nvPr/>
        </p:nvGrpSpPr>
        <p:grpSpPr>
          <a:xfrm>
            <a:off x="280744" y="1059582"/>
            <a:ext cx="2051529" cy="576064"/>
            <a:chOff x="1128969" y="3163443"/>
            <a:chExt cx="2051529" cy="576064"/>
          </a:xfrm>
        </p:grpSpPr>
        <p:sp>
          <p:nvSpPr>
            <p:cNvPr id="29" name="椭圆 28"/>
            <p:cNvSpPr/>
            <p:nvPr/>
          </p:nvSpPr>
          <p:spPr>
            <a:xfrm>
              <a:off x="1128969" y="3163443"/>
              <a:ext cx="576064" cy="576064"/>
            </a:xfrm>
            <a:prstGeom prst="ellipse">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latin typeface="Impact" pitchFamily="34" charset="0"/>
                </a:rPr>
                <a:t>1</a:t>
              </a:r>
              <a:endParaRPr lang="zh-CN" altLang="en-US" sz="1600" dirty="0">
                <a:latin typeface="Impact" pitchFamily="34" charset="0"/>
              </a:endParaRPr>
            </a:p>
          </p:txBody>
        </p:sp>
        <p:sp>
          <p:nvSpPr>
            <p:cNvPr id="33" name="TextBox 32"/>
            <p:cNvSpPr txBox="1"/>
            <p:nvPr/>
          </p:nvSpPr>
          <p:spPr>
            <a:xfrm>
              <a:off x="1682652" y="3297587"/>
              <a:ext cx="1497846" cy="369332"/>
            </a:xfrm>
            <a:prstGeom prst="rect">
              <a:avLst/>
            </a:prstGeom>
            <a:noFill/>
          </p:spPr>
          <p:txBody>
            <a:bodyPr wrap="none" rtlCol="0">
              <a:spAutoFit/>
            </a:bodyPr>
            <a:lstStyle/>
            <a:p>
              <a:r>
                <a:rPr lang="en-US" altLang="zh-CN" sz="1800" dirty="0" smtClean="0">
                  <a:solidFill>
                    <a:schemeClr val="bg1"/>
                  </a:solidFill>
                  <a:latin typeface="+mj-lt"/>
                  <a:ea typeface="FZLanTingHeiS-EL-GB"/>
                </a:rPr>
                <a:t>Team Building</a:t>
              </a:r>
              <a:endParaRPr lang="zh-CN" altLang="en-US" sz="1800" dirty="0">
                <a:solidFill>
                  <a:schemeClr val="bg1"/>
                </a:solidFill>
                <a:latin typeface="+mj-lt"/>
                <a:ea typeface="FZLanTingHeiS-EL-GB"/>
              </a:endParaRPr>
            </a:p>
          </p:txBody>
        </p:sp>
      </p:grpSp>
      <p:sp>
        <p:nvSpPr>
          <p:cNvPr id="15" name="矩形 14"/>
          <p:cNvSpPr/>
          <p:nvPr/>
        </p:nvSpPr>
        <p:spPr>
          <a:xfrm>
            <a:off x="2509317" y="1193726"/>
            <a:ext cx="4572000" cy="1845377"/>
          </a:xfrm>
          <a:prstGeom prst="rect">
            <a:avLst/>
          </a:prstGeom>
        </p:spPr>
        <p:txBody>
          <a:bodyPr>
            <a:spAutoFit/>
          </a:bodyPr>
          <a:lstStyle/>
          <a:p>
            <a:pPr algn="just">
              <a:lnSpc>
                <a:spcPct val="120000"/>
              </a:lnSpc>
            </a:pPr>
            <a:r>
              <a:rPr lang="zh-CN" altLang="en-US" sz="1600" b="1" dirty="0">
                <a:solidFill>
                  <a:schemeClr val="bg1"/>
                </a:solidFill>
              </a:rPr>
              <a:t>在项目进行的过程中，</a:t>
            </a:r>
            <a:r>
              <a:rPr lang="en-US" altLang="zh-CN" sz="1600" b="1" dirty="0">
                <a:solidFill>
                  <a:schemeClr val="bg1"/>
                </a:solidFill>
              </a:rPr>
              <a:t>Team Building</a:t>
            </a:r>
            <a:r>
              <a:rPr lang="zh-CN" altLang="en-US" sz="1600" b="1" dirty="0">
                <a:solidFill>
                  <a:schemeClr val="bg1"/>
                </a:solidFill>
              </a:rPr>
              <a:t>也是必不可少的一个环节，一个适时恰当的</a:t>
            </a:r>
            <a:r>
              <a:rPr lang="en-US" altLang="zh-CN" sz="1600" b="1" dirty="0">
                <a:solidFill>
                  <a:schemeClr val="bg1"/>
                </a:solidFill>
              </a:rPr>
              <a:t>Team Building</a:t>
            </a:r>
            <a:r>
              <a:rPr lang="zh-CN" altLang="en-US" sz="1600" b="1" dirty="0">
                <a:solidFill>
                  <a:schemeClr val="bg1"/>
                </a:solidFill>
              </a:rPr>
              <a:t>不但能大大的提升团队凝聚力，也能极大的增加工作效率。我们小组也在项目进行过程中进行了一次</a:t>
            </a:r>
            <a:r>
              <a:rPr lang="en-US" altLang="zh-CN" sz="1600" b="1" dirty="0">
                <a:solidFill>
                  <a:schemeClr val="bg1"/>
                </a:solidFill>
              </a:rPr>
              <a:t>Team Building</a:t>
            </a:r>
            <a:r>
              <a:rPr lang="zh-CN" altLang="en-US" sz="1600" b="1" dirty="0">
                <a:solidFill>
                  <a:schemeClr val="bg1"/>
                </a:solidFill>
              </a:rPr>
              <a:t>。是以这样的方式。。。。。。。</a:t>
            </a:r>
            <a:endParaRPr lang="en-US" altLang="zh-CN" sz="1600" b="1" dirty="0">
              <a:solidFill>
                <a:schemeClr val="bg1"/>
              </a:solidFill>
            </a:endParaRPr>
          </a:p>
          <a:p>
            <a:pPr algn="just">
              <a:lnSpc>
                <a:spcPct val="120000"/>
              </a:lnSpc>
            </a:pPr>
            <a:endParaRPr lang="zh-CN" altLang="en-US" sz="1600" b="1" dirty="0">
              <a:solidFill>
                <a:schemeClr val="bg1"/>
              </a:solidFill>
              <a:sym typeface="+mn-ea"/>
            </a:endParaRP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95736" y="1130127"/>
            <a:ext cx="4397121" cy="3817951"/>
          </a:xfrm>
          <a:prstGeom prst="rect">
            <a:avLst/>
          </a:prstGeom>
        </p:spPr>
      </p:pic>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75856" y="1175850"/>
            <a:ext cx="2743438" cy="3726503"/>
          </a:xfrm>
          <a:prstGeom prst="rect">
            <a:avLst/>
          </a:prstGeom>
        </p:spPr>
      </p:pic>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63024" y="791484"/>
            <a:ext cx="3817951" cy="4061812"/>
          </a:xfrm>
          <a:prstGeom prst="rect">
            <a:avLst/>
          </a:prstGeom>
        </p:spPr>
      </p:pic>
    </p:spTree>
    <p:extLst>
      <p:ext uri="{BB962C8B-B14F-4D97-AF65-F5344CB8AC3E}">
        <p14:creationId xmlns:p14="http://schemas.microsoft.com/office/powerpoint/2010/main" val="1486505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nodeType="withEffect">
                                  <p:stCondLst>
                                    <p:cond delay="200"/>
                                  </p:stCondLst>
                                  <p:childTnLst>
                                    <p:set>
                                      <p:cBhvr>
                                        <p:cTn id="6" dur="1" fill="hold">
                                          <p:stCondLst>
                                            <p:cond delay="0"/>
                                          </p:stCondLst>
                                        </p:cTn>
                                        <p:tgtEl>
                                          <p:spTgt spid="6"/>
                                        </p:tgtEl>
                                        <p:attrNameLst>
                                          <p:attrName>style.visibility</p:attrName>
                                        </p:attrNameLst>
                                      </p:cBhvr>
                                      <p:to>
                                        <p:strVal val="visible"/>
                                      </p:to>
                                    </p:set>
                                    <p:anim calcmode="lin" valueType="num">
                                      <p:cBhvr>
                                        <p:cTn id="7" dur="1000" fill="hold"/>
                                        <p:tgtEl>
                                          <p:spTgt spid="6"/>
                                        </p:tgtEl>
                                        <p:attrNameLst>
                                          <p:attrName>ppt_w</p:attrName>
                                        </p:attrNameLst>
                                      </p:cBhvr>
                                      <p:tavLst>
                                        <p:tav tm="0">
                                          <p:val>
                                            <p:strVal val="#ppt_w+.3"/>
                                          </p:val>
                                        </p:tav>
                                        <p:tav tm="100000">
                                          <p:val>
                                            <p:strVal val="#ppt_w"/>
                                          </p:val>
                                        </p:tav>
                                      </p:tavLst>
                                    </p:anim>
                                    <p:anim calcmode="lin" valueType="num">
                                      <p:cBhvr>
                                        <p:cTn id="8" dur="1000" fill="hold"/>
                                        <p:tgtEl>
                                          <p:spTgt spid="6"/>
                                        </p:tgtEl>
                                        <p:attrNameLst>
                                          <p:attrName>ppt_h</p:attrName>
                                        </p:attrNameLst>
                                      </p:cBhvr>
                                      <p:tavLst>
                                        <p:tav tm="0">
                                          <p:val>
                                            <p:strVal val="#ppt_h"/>
                                          </p:val>
                                        </p:tav>
                                        <p:tav tm="100000">
                                          <p:val>
                                            <p:strVal val="#ppt_h"/>
                                          </p:val>
                                        </p:tav>
                                      </p:tavLst>
                                    </p:anim>
                                    <p:animEffect transition="in" filter="fade">
                                      <p:cBhvr>
                                        <p:cTn id="9" dur="1000"/>
                                        <p:tgtEl>
                                          <p:spTgt spid="6"/>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500"/>
                                        <p:tgtEl>
                                          <p:spTgt spid="2"/>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500"/>
                                        <p:tgtEl>
                                          <p:spTgt spid="3"/>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fade">
                                      <p:cBhvr>
                                        <p:cTn id="2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0" y="228926"/>
            <a:ext cx="9144000" cy="582602"/>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1128969" y="320172"/>
            <a:ext cx="697627" cy="400110"/>
          </a:xfrm>
          <a:prstGeom prst="rect">
            <a:avLst/>
          </a:prstGeom>
        </p:spPr>
        <p:txBody>
          <a:bodyPr wrap="none">
            <a:spAutoFit/>
          </a:bodyPr>
          <a:lstStyle/>
          <a:p>
            <a:r>
              <a:rPr lang="zh-CN" altLang="en-US" sz="2000" dirty="0">
                <a:solidFill>
                  <a:schemeClr val="bg1"/>
                </a:solidFill>
                <a:latin typeface="微软雅黑" pitchFamily="34" charset="-122"/>
                <a:ea typeface="微软雅黑" pitchFamily="34" charset="-122"/>
              </a:rPr>
              <a:t>总结</a:t>
            </a:r>
            <a:endParaRPr lang="zh-CN" altLang="en-US" sz="2000" dirty="0">
              <a:solidFill>
                <a:schemeClr val="bg1"/>
              </a:solidFill>
              <a:latin typeface="微软雅黑" pitchFamily="34" charset="-122"/>
              <a:ea typeface="微软雅黑" pitchFamily="34" charset="-122"/>
            </a:endParaRPr>
          </a:p>
        </p:txBody>
      </p:sp>
      <p:sp>
        <p:nvSpPr>
          <p:cNvPr id="7" name="泪滴形 6"/>
          <p:cNvSpPr/>
          <p:nvPr/>
        </p:nvSpPr>
        <p:spPr>
          <a:xfrm>
            <a:off x="287524" y="267494"/>
            <a:ext cx="504056" cy="504056"/>
          </a:xfrm>
          <a:prstGeom prst="teardrop">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319324" y="280194"/>
            <a:ext cx="809645" cy="400110"/>
          </a:xfrm>
          <a:prstGeom prst="rect">
            <a:avLst/>
          </a:prstGeom>
        </p:spPr>
        <p:txBody>
          <a:bodyPr wrap="none">
            <a:spAutoFit/>
          </a:bodyPr>
          <a:lstStyle/>
          <a:p>
            <a:pPr lvl="0" algn="ctr" defTabSz="914400"/>
            <a:r>
              <a:rPr lang="en-US" altLang="zh-CN" sz="2000" b="1" dirty="0" smtClean="0">
                <a:solidFill>
                  <a:schemeClr val="bg1"/>
                </a:solidFill>
              </a:rPr>
              <a:t>Part </a:t>
            </a:r>
            <a:r>
              <a:rPr lang="en-US" altLang="zh-CN" sz="2000" b="1" dirty="0">
                <a:solidFill>
                  <a:schemeClr val="bg1"/>
                </a:solidFill>
              </a:rPr>
              <a:t>4</a:t>
            </a:r>
            <a:endParaRPr lang="zh-CN" altLang="en-US" sz="2000" b="1" dirty="0">
              <a:solidFill>
                <a:schemeClr val="bg1"/>
              </a:solidFill>
            </a:endParaRPr>
          </a:p>
        </p:txBody>
      </p:sp>
      <p:grpSp>
        <p:nvGrpSpPr>
          <p:cNvPr id="53" name="组合 15"/>
          <p:cNvGrpSpPr>
            <a:grpSpLocks/>
          </p:cNvGrpSpPr>
          <p:nvPr/>
        </p:nvGrpSpPr>
        <p:grpSpPr bwMode="auto">
          <a:xfrm flipH="1">
            <a:off x="7308304" y="95438"/>
            <a:ext cx="1850380" cy="835254"/>
            <a:chOff x="642910" y="357170"/>
            <a:chExt cx="1762153" cy="428643"/>
          </a:xfrm>
        </p:grpSpPr>
        <p:sp>
          <p:nvSpPr>
            <p:cNvPr id="54" name="任意多边形 53"/>
            <p:cNvSpPr/>
            <p:nvPr/>
          </p:nvSpPr>
          <p:spPr>
            <a:xfrm>
              <a:off x="2071683" y="714373"/>
              <a:ext cx="333380" cy="71440"/>
            </a:xfrm>
            <a:custGeom>
              <a:avLst/>
              <a:gdLst>
                <a:gd name="connsiteX0" fmla="*/ 0 w 333375"/>
                <a:gd name="connsiteY0" fmla="*/ 0 h 71438"/>
                <a:gd name="connsiteX1" fmla="*/ 0 w 333375"/>
                <a:gd name="connsiteY1" fmla="*/ 71438 h 71438"/>
                <a:gd name="connsiteX2" fmla="*/ 333375 w 333375"/>
                <a:gd name="connsiteY2" fmla="*/ 9525 h 71438"/>
                <a:gd name="connsiteX3" fmla="*/ 0 w 333375"/>
                <a:gd name="connsiteY3" fmla="*/ 0 h 71438"/>
              </a:gdLst>
              <a:ahLst/>
              <a:cxnLst>
                <a:cxn ang="0">
                  <a:pos x="connsiteX0" y="connsiteY0"/>
                </a:cxn>
                <a:cxn ang="0">
                  <a:pos x="connsiteX1" y="connsiteY1"/>
                </a:cxn>
                <a:cxn ang="0">
                  <a:pos x="connsiteX2" y="connsiteY2"/>
                </a:cxn>
                <a:cxn ang="0">
                  <a:pos x="connsiteX3" y="connsiteY3"/>
                </a:cxn>
              </a:cxnLst>
              <a:rect l="l" t="t" r="r" b="b"/>
              <a:pathLst>
                <a:path w="333375" h="71438">
                  <a:moveTo>
                    <a:pt x="0" y="0"/>
                  </a:moveTo>
                  <a:lnTo>
                    <a:pt x="0" y="71438"/>
                  </a:lnTo>
                  <a:lnTo>
                    <a:pt x="333375" y="9525"/>
                  </a:lnTo>
                  <a:lnTo>
                    <a:pt x="0" y="0"/>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p:cNvSpPr/>
            <p:nvPr/>
          </p:nvSpPr>
          <p:spPr>
            <a:xfrm>
              <a:off x="642910" y="357170"/>
              <a:ext cx="1428773" cy="428643"/>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任意多边形 55"/>
            <p:cNvSpPr/>
            <p:nvPr/>
          </p:nvSpPr>
          <p:spPr>
            <a:xfrm>
              <a:off x="2071683" y="357170"/>
              <a:ext cx="314330" cy="61916"/>
            </a:xfrm>
            <a:custGeom>
              <a:avLst/>
              <a:gdLst>
                <a:gd name="connsiteX0" fmla="*/ 0 w 314325"/>
                <a:gd name="connsiteY0" fmla="*/ 61912 h 61912"/>
                <a:gd name="connsiteX1" fmla="*/ 0 w 314325"/>
                <a:gd name="connsiteY1" fmla="*/ 0 h 61912"/>
                <a:gd name="connsiteX2" fmla="*/ 314325 w 314325"/>
                <a:gd name="connsiteY2" fmla="*/ 61912 h 61912"/>
                <a:gd name="connsiteX3" fmla="*/ 0 w 314325"/>
                <a:gd name="connsiteY3" fmla="*/ 61912 h 61912"/>
              </a:gdLst>
              <a:ahLst/>
              <a:cxnLst>
                <a:cxn ang="0">
                  <a:pos x="connsiteX0" y="connsiteY0"/>
                </a:cxn>
                <a:cxn ang="0">
                  <a:pos x="connsiteX1" y="connsiteY1"/>
                </a:cxn>
                <a:cxn ang="0">
                  <a:pos x="connsiteX2" y="connsiteY2"/>
                </a:cxn>
                <a:cxn ang="0">
                  <a:pos x="connsiteX3" y="connsiteY3"/>
                </a:cxn>
              </a:cxnLst>
              <a:rect l="l" t="t" r="r" b="b"/>
              <a:pathLst>
                <a:path w="314325" h="61912">
                  <a:moveTo>
                    <a:pt x="0" y="61912"/>
                  </a:moveTo>
                  <a:lnTo>
                    <a:pt x="0" y="0"/>
                  </a:lnTo>
                  <a:lnTo>
                    <a:pt x="314325" y="61912"/>
                  </a:lnTo>
                  <a:lnTo>
                    <a:pt x="0" y="61912"/>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 name="组合 5"/>
          <p:cNvGrpSpPr/>
          <p:nvPr/>
        </p:nvGrpSpPr>
        <p:grpSpPr>
          <a:xfrm>
            <a:off x="280744" y="1059582"/>
            <a:ext cx="2123343" cy="576064"/>
            <a:chOff x="1128969" y="3163443"/>
            <a:chExt cx="2123343" cy="576064"/>
          </a:xfrm>
        </p:grpSpPr>
        <p:sp>
          <p:nvSpPr>
            <p:cNvPr id="29" name="椭圆 28"/>
            <p:cNvSpPr/>
            <p:nvPr/>
          </p:nvSpPr>
          <p:spPr>
            <a:xfrm>
              <a:off x="1128969" y="3163443"/>
              <a:ext cx="576064" cy="576064"/>
            </a:xfrm>
            <a:prstGeom prst="ellipse">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latin typeface="Impact" pitchFamily="34" charset="0"/>
                </a:rPr>
                <a:t>2</a:t>
              </a:r>
              <a:endParaRPr lang="zh-CN" altLang="en-US" sz="1600" dirty="0">
                <a:latin typeface="Impact" pitchFamily="34" charset="0"/>
              </a:endParaRPr>
            </a:p>
          </p:txBody>
        </p:sp>
        <p:sp>
          <p:nvSpPr>
            <p:cNvPr id="33" name="TextBox 32"/>
            <p:cNvSpPr txBox="1"/>
            <p:nvPr/>
          </p:nvSpPr>
          <p:spPr>
            <a:xfrm>
              <a:off x="1682652" y="3297587"/>
              <a:ext cx="1569660" cy="369332"/>
            </a:xfrm>
            <a:prstGeom prst="rect">
              <a:avLst/>
            </a:prstGeom>
            <a:noFill/>
          </p:spPr>
          <p:txBody>
            <a:bodyPr wrap="none" rtlCol="0">
              <a:spAutoFit/>
            </a:bodyPr>
            <a:lstStyle/>
            <a:p>
              <a:r>
                <a:rPr lang="zh-CN" altLang="en-US" sz="1800" dirty="0" smtClean="0">
                  <a:solidFill>
                    <a:schemeClr val="bg1"/>
                  </a:solidFill>
                  <a:latin typeface="+mj-lt"/>
                  <a:ea typeface="FZLanTingHeiS-EL-GB"/>
                </a:rPr>
                <a:t>项目总结报告</a:t>
              </a:r>
              <a:endParaRPr lang="zh-CN" altLang="en-US" sz="1800" dirty="0">
                <a:solidFill>
                  <a:schemeClr val="bg1"/>
                </a:solidFill>
                <a:latin typeface="+mj-lt"/>
                <a:ea typeface="FZLanTingHeiS-EL-GB"/>
              </a:endParaRPr>
            </a:p>
          </p:txBody>
        </p:sp>
      </p:grpSp>
      <p:sp>
        <p:nvSpPr>
          <p:cNvPr id="15" name="矩形 14"/>
          <p:cNvSpPr/>
          <p:nvPr/>
        </p:nvSpPr>
        <p:spPr>
          <a:xfrm>
            <a:off x="2509317" y="1193726"/>
            <a:ext cx="4572000" cy="1274195"/>
          </a:xfrm>
          <a:prstGeom prst="rect">
            <a:avLst/>
          </a:prstGeom>
        </p:spPr>
        <p:txBody>
          <a:bodyPr>
            <a:spAutoFit/>
          </a:bodyPr>
          <a:lstStyle/>
          <a:p>
            <a:pPr algn="just">
              <a:lnSpc>
                <a:spcPct val="120000"/>
              </a:lnSpc>
            </a:pPr>
            <a:r>
              <a:rPr lang="zh-CN" altLang="en-US" sz="1600" b="1" dirty="0">
                <a:solidFill>
                  <a:schemeClr val="bg1"/>
                </a:solidFill>
              </a:rPr>
              <a:t>在</a:t>
            </a:r>
            <a:r>
              <a:rPr lang="zh-CN" altLang="en-US" sz="1600" b="1" dirty="0" smtClean="0">
                <a:solidFill>
                  <a:schemeClr val="bg1"/>
                </a:solidFill>
              </a:rPr>
              <a:t>项目接近尾声时，我们提交了项目总结报告，其中包括了我们小组五位成员从该项目中获得的收获以及经验教训。</a:t>
            </a:r>
            <a:endParaRPr lang="en-US" altLang="zh-CN" sz="1600" b="1" dirty="0">
              <a:solidFill>
                <a:schemeClr val="bg1"/>
              </a:solidFill>
            </a:endParaRPr>
          </a:p>
          <a:p>
            <a:pPr algn="just">
              <a:lnSpc>
                <a:spcPct val="120000"/>
              </a:lnSpc>
            </a:pPr>
            <a:endParaRPr lang="zh-CN" altLang="en-US" sz="1600" b="1" dirty="0">
              <a:solidFill>
                <a:schemeClr val="bg1"/>
              </a:solidFill>
              <a:sym typeface="+mn-ea"/>
            </a:endParaRPr>
          </a:p>
        </p:txBody>
      </p:sp>
    </p:spTree>
    <p:extLst>
      <p:ext uri="{BB962C8B-B14F-4D97-AF65-F5344CB8AC3E}">
        <p14:creationId xmlns:p14="http://schemas.microsoft.com/office/powerpoint/2010/main" val="708654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nodeType="withEffect">
                                  <p:stCondLst>
                                    <p:cond delay="200"/>
                                  </p:stCondLst>
                                  <p:childTnLst>
                                    <p:set>
                                      <p:cBhvr>
                                        <p:cTn id="6" dur="1" fill="hold">
                                          <p:stCondLst>
                                            <p:cond delay="0"/>
                                          </p:stCondLst>
                                        </p:cTn>
                                        <p:tgtEl>
                                          <p:spTgt spid="6"/>
                                        </p:tgtEl>
                                        <p:attrNameLst>
                                          <p:attrName>style.visibility</p:attrName>
                                        </p:attrNameLst>
                                      </p:cBhvr>
                                      <p:to>
                                        <p:strVal val="visible"/>
                                      </p:to>
                                    </p:set>
                                    <p:anim calcmode="lin" valueType="num">
                                      <p:cBhvr>
                                        <p:cTn id="7" dur="1000" fill="hold"/>
                                        <p:tgtEl>
                                          <p:spTgt spid="6"/>
                                        </p:tgtEl>
                                        <p:attrNameLst>
                                          <p:attrName>ppt_w</p:attrName>
                                        </p:attrNameLst>
                                      </p:cBhvr>
                                      <p:tavLst>
                                        <p:tav tm="0">
                                          <p:val>
                                            <p:strVal val="#ppt_w+.3"/>
                                          </p:val>
                                        </p:tav>
                                        <p:tav tm="100000">
                                          <p:val>
                                            <p:strVal val="#ppt_w"/>
                                          </p:val>
                                        </p:tav>
                                      </p:tavLst>
                                    </p:anim>
                                    <p:anim calcmode="lin" valueType="num">
                                      <p:cBhvr>
                                        <p:cTn id="8" dur="1000" fill="hold"/>
                                        <p:tgtEl>
                                          <p:spTgt spid="6"/>
                                        </p:tgtEl>
                                        <p:attrNameLst>
                                          <p:attrName>ppt_h</p:attrName>
                                        </p:attrNameLst>
                                      </p:cBhvr>
                                      <p:tavLst>
                                        <p:tav tm="0">
                                          <p:val>
                                            <p:strVal val="#ppt_h"/>
                                          </p:val>
                                        </p:tav>
                                        <p:tav tm="100000">
                                          <p:val>
                                            <p:strVal val="#ppt_h"/>
                                          </p:val>
                                        </p:tav>
                                      </p:tavLst>
                                    </p:anim>
                                    <p:animEffect transition="in" filter="fade">
                                      <p:cBhvr>
                                        <p:cTn id="9"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0" y="228926"/>
            <a:ext cx="9144000" cy="582602"/>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1128969" y="320172"/>
            <a:ext cx="1210588" cy="400110"/>
          </a:xfrm>
          <a:prstGeom prst="rect">
            <a:avLst/>
          </a:prstGeom>
        </p:spPr>
        <p:txBody>
          <a:bodyPr wrap="none">
            <a:spAutoFit/>
          </a:bodyPr>
          <a:lstStyle/>
          <a:p>
            <a:r>
              <a:rPr lang="zh-CN" altLang="en-US" sz="2000" dirty="0">
                <a:solidFill>
                  <a:schemeClr val="bg1"/>
                </a:solidFill>
                <a:latin typeface="微软雅黑" pitchFamily="34" charset="-122"/>
                <a:ea typeface="微软雅黑" pitchFamily="34" charset="-122"/>
              </a:rPr>
              <a:t>阶段回顾</a:t>
            </a:r>
            <a:endParaRPr lang="zh-CN" altLang="en-US" sz="2000" dirty="0">
              <a:solidFill>
                <a:schemeClr val="bg1"/>
              </a:solidFill>
              <a:latin typeface="微软雅黑" pitchFamily="34" charset="-122"/>
              <a:ea typeface="微软雅黑" pitchFamily="34" charset="-122"/>
            </a:endParaRPr>
          </a:p>
        </p:txBody>
      </p:sp>
      <p:sp>
        <p:nvSpPr>
          <p:cNvPr id="7" name="泪滴形 6"/>
          <p:cNvSpPr/>
          <p:nvPr/>
        </p:nvSpPr>
        <p:spPr>
          <a:xfrm>
            <a:off x="287524" y="267494"/>
            <a:ext cx="504056" cy="504056"/>
          </a:xfrm>
          <a:prstGeom prst="teardrop">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319324" y="280194"/>
            <a:ext cx="809645" cy="400110"/>
          </a:xfrm>
          <a:prstGeom prst="rect">
            <a:avLst/>
          </a:prstGeom>
        </p:spPr>
        <p:txBody>
          <a:bodyPr wrap="none">
            <a:spAutoFit/>
          </a:bodyPr>
          <a:lstStyle/>
          <a:p>
            <a:pPr lvl="0" algn="ctr" defTabSz="914400"/>
            <a:r>
              <a:rPr lang="en-US" altLang="zh-CN" sz="2000" b="1" dirty="0" smtClean="0">
                <a:solidFill>
                  <a:schemeClr val="bg1"/>
                </a:solidFill>
              </a:rPr>
              <a:t>Part 1</a:t>
            </a:r>
            <a:endParaRPr lang="zh-CN" altLang="en-US" sz="2000" b="1" dirty="0">
              <a:solidFill>
                <a:schemeClr val="bg1"/>
              </a:solidFill>
            </a:endParaRPr>
          </a:p>
        </p:txBody>
      </p:sp>
      <p:grpSp>
        <p:nvGrpSpPr>
          <p:cNvPr id="53" name="组合 15"/>
          <p:cNvGrpSpPr>
            <a:grpSpLocks/>
          </p:cNvGrpSpPr>
          <p:nvPr/>
        </p:nvGrpSpPr>
        <p:grpSpPr bwMode="auto">
          <a:xfrm flipH="1">
            <a:off x="7308304" y="95438"/>
            <a:ext cx="1850380" cy="835254"/>
            <a:chOff x="642910" y="357170"/>
            <a:chExt cx="1762153" cy="428643"/>
          </a:xfrm>
        </p:grpSpPr>
        <p:sp>
          <p:nvSpPr>
            <p:cNvPr id="54" name="任意多边形 53"/>
            <p:cNvSpPr/>
            <p:nvPr/>
          </p:nvSpPr>
          <p:spPr>
            <a:xfrm>
              <a:off x="2071683" y="714373"/>
              <a:ext cx="333380" cy="71440"/>
            </a:xfrm>
            <a:custGeom>
              <a:avLst/>
              <a:gdLst>
                <a:gd name="connsiteX0" fmla="*/ 0 w 333375"/>
                <a:gd name="connsiteY0" fmla="*/ 0 h 71438"/>
                <a:gd name="connsiteX1" fmla="*/ 0 w 333375"/>
                <a:gd name="connsiteY1" fmla="*/ 71438 h 71438"/>
                <a:gd name="connsiteX2" fmla="*/ 333375 w 333375"/>
                <a:gd name="connsiteY2" fmla="*/ 9525 h 71438"/>
                <a:gd name="connsiteX3" fmla="*/ 0 w 333375"/>
                <a:gd name="connsiteY3" fmla="*/ 0 h 71438"/>
              </a:gdLst>
              <a:ahLst/>
              <a:cxnLst>
                <a:cxn ang="0">
                  <a:pos x="connsiteX0" y="connsiteY0"/>
                </a:cxn>
                <a:cxn ang="0">
                  <a:pos x="connsiteX1" y="connsiteY1"/>
                </a:cxn>
                <a:cxn ang="0">
                  <a:pos x="connsiteX2" y="connsiteY2"/>
                </a:cxn>
                <a:cxn ang="0">
                  <a:pos x="connsiteX3" y="connsiteY3"/>
                </a:cxn>
              </a:cxnLst>
              <a:rect l="l" t="t" r="r" b="b"/>
              <a:pathLst>
                <a:path w="333375" h="71438">
                  <a:moveTo>
                    <a:pt x="0" y="0"/>
                  </a:moveTo>
                  <a:lnTo>
                    <a:pt x="0" y="71438"/>
                  </a:lnTo>
                  <a:lnTo>
                    <a:pt x="333375" y="9525"/>
                  </a:lnTo>
                  <a:lnTo>
                    <a:pt x="0" y="0"/>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p:cNvSpPr/>
            <p:nvPr/>
          </p:nvSpPr>
          <p:spPr>
            <a:xfrm>
              <a:off x="642910" y="357170"/>
              <a:ext cx="1428773" cy="428643"/>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任意多边形 55"/>
            <p:cNvSpPr/>
            <p:nvPr/>
          </p:nvSpPr>
          <p:spPr>
            <a:xfrm>
              <a:off x="2071683" y="357170"/>
              <a:ext cx="314330" cy="61916"/>
            </a:xfrm>
            <a:custGeom>
              <a:avLst/>
              <a:gdLst>
                <a:gd name="connsiteX0" fmla="*/ 0 w 314325"/>
                <a:gd name="connsiteY0" fmla="*/ 61912 h 61912"/>
                <a:gd name="connsiteX1" fmla="*/ 0 w 314325"/>
                <a:gd name="connsiteY1" fmla="*/ 0 h 61912"/>
                <a:gd name="connsiteX2" fmla="*/ 314325 w 314325"/>
                <a:gd name="connsiteY2" fmla="*/ 61912 h 61912"/>
                <a:gd name="connsiteX3" fmla="*/ 0 w 314325"/>
                <a:gd name="connsiteY3" fmla="*/ 61912 h 61912"/>
              </a:gdLst>
              <a:ahLst/>
              <a:cxnLst>
                <a:cxn ang="0">
                  <a:pos x="connsiteX0" y="connsiteY0"/>
                </a:cxn>
                <a:cxn ang="0">
                  <a:pos x="connsiteX1" y="connsiteY1"/>
                </a:cxn>
                <a:cxn ang="0">
                  <a:pos x="connsiteX2" y="connsiteY2"/>
                </a:cxn>
                <a:cxn ang="0">
                  <a:pos x="connsiteX3" y="connsiteY3"/>
                </a:cxn>
              </a:cxnLst>
              <a:rect l="l" t="t" r="r" b="b"/>
              <a:pathLst>
                <a:path w="314325" h="61912">
                  <a:moveTo>
                    <a:pt x="0" y="61912"/>
                  </a:moveTo>
                  <a:lnTo>
                    <a:pt x="0" y="0"/>
                  </a:lnTo>
                  <a:lnTo>
                    <a:pt x="314325" y="61912"/>
                  </a:lnTo>
                  <a:lnTo>
                    <a:pt x="0" y="61912"/>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7" name="TextBox 56"/>
          <p:cNvSpPr txBox="1"/>
          <p:nvPr/>
        </p:nvSpPr>
        <p:spPr>
          <a:xfrm>
            <a:off x="8044616" y="334856"/>
            <a:ext cx="727828" cy="369332"/>
          </a:xfrm>
          <a:prstGeom prst="rect">
            <a:avLst/>
          </a:prstGeom>
          <a:noFill/>
        </p:spPr>
        <p:txBody>
          <a:bodyPr wrap="none" rtlCol="0">
            <a:spAutoFit/>
          </a:bodyPr>
          <a:lstStyle/>
          <a:p>
            <a:r>
              <a:rPr lang="en-US" altLang="zh-CN" sz="1800" dirty="0" smtClean="0">
                <a:solidFill>
                  <a:schemeClr val="bg1"/>
                </a:solidFill>
              </a:rPr>
              <a:t>LOGO</a:t>
            </a:r>
            <a:endParaRPr lang="zh-CN" altLang="en-US" sz="1800" dirty="0">
              <a:solidFill>
                <a:schemeClr val="bg1"/>
              </a:solidFill>
            </a:endParaRPr>
          </a:p>
        </p:txBody>
      </p:sp>
      <p:grpSp>
        <p:nvGrpSpPr>
          <p:cNvPr id="5" name="组合 4"/>
          <p:cNvGrpSpPr/>
          <p:nvPr/>
        </p:nvGrpSpPr>
        <p:grpSpPr>
          <a:xfrm>
            <a:off x="287524" y="1059582"/>
            <a:ext cx="1643210" cy="576064"/>
            <a:chOff x="5391750" y="1491630"/>
            <a:chExt cx="1643210" cy="576064"/>
          </a:xfrm>
        </p:grpSpPr>
        <p:sp>
          <p:nvSpPr>
            <p:cNvPr id="28" name="椭圆 27"/>
            <p:cNvSpPr/>
            <p:nvPr/>
          </p:nvSpPr>
          <p:spPr>
            <a:xfrm>
              <a:off x="5391750" y="1491630"/>
              <a:ext cx="576064" cy="576064"/>
            </a:xfrm>
            <a:prstGeom prst="ellipse">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latin typeface="Impact" pitchFamily="34" charset="0"/>
                </a:rPr>
                <a:t>02</a:t>
              </a:r>
              <a:endParaRPr lang="zh-CN" altLang="en-US" sz="1600" dirty="0">
                <a:latin typeface="Impact" pitchFamily="34" charset="0"/>
              </a:endParaRPr>
            </a:p>
          </p:txBody>
        </p:sp>
        <p:sp>
          <p:nvSpPr>
            <p:cNvPr id="32" name="TextBox 31"/>
            <p:cNvSpPr txBox="1"/>
            <p:nvPr/>
          </p:nvSpPr>
          <p:spPr>
            <a:xfrm>
              <a:off x="5952612" y="1625774"/>
              <a:ext cx="1082348" cy="307777"/>
            </a:xfrm>
            <a:prstGeom prst="rect">
              <a:avLst/>
            </a:prstGeom>
            <a:noFill/>
          </p:spPr>
          <p:txBody>
            <a:bodyPr wrap="none" rtlCol="0">
              <a:spAutoFit/>
            </a:bodyPr>
            <a:lstStyle/>
            <a:p>
              <a:r>
                <a:rPr lang="zh-CN" altLang="en-US" dirty="0" smtClean="0">
                  <a:solidFill>
                    <a:schemeClr val="bg1"/>
                  </a:solidFill>
                  <a:latin typeface="+mj-lt"/>
                  <a:ea typeface="FZLanTingHeiS-EL-GB"/>
                </a:rPr>
                <a:t>里程碑任务</a:t>
              </a:r>
              <a:endParaRPr lang="zh-CN" altLang="en-US" dirty="0">
                <a:solidFill>
                  <a:schemeClr val="bg1"/>
                </a:solidFill>
                <a:latin typeface="+mj-lt"/>
                <a:ea typeface="FZLanTingHeiS-EL-GB"/>
              </a:endParaRPr>
            </a:p>
          </p:txBody>
        </p:sp>
      </p:gr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55776" y="1059582"/>
            <a:ext cx="4482443" cy="3610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38903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nodeType="withEffect">
                                  <p:stCondLst>
                                    <p:cond delay="10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strVal val="#ppt_w+.3"/>
                                          </p:val>
                                        </p:tav>
                                        <p:tav tm="100000">
                                          <p:val>
                                            <p:strVal val="#ppt_w"/>
                                          </p:val>
                                        </p:tav>
                                      </p:tavLst>
                                    </p:anim>
                                    <p:anim calcmode="lin" valueType="num">
                                      <p:cBhvr>
                                        <p:cTn id="8" dur="1000" fill="hold"/>
                                        <p:tgtEl>
                                          <p:spTgt spid="5"/>
                                        </p:tgtEl>
                                        <p:attrNameLst>
                                          <p:attrName>ppt_h</p:attrName>
                                        </p:attrNameLst>
                                      </p:cBhvr>
                                      <p:tavLst>
                                        <p:tav tm="0">
                                          <p:val>
                                            <p:strVal val="#ppt_h"/>
                                          </p:val>
                                        </p:tav>
                                        <p:tav tm="100000">
                                          <p:val>
                                            <p:strVal val="#ppt_h"/>
                                          </p:val>
                                        </p:tav>
                                      </p:tavLst>
                                    </p:anim>
                                    <p:animEffect transition="in" filter="fade">
                                      <p:cBhvr>
                                        <p:cTn id="9"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0" y="228926"/>
            <a:ext cx="9144000" cy="582602"/>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1128969" y="320172"/>
            <a:ext cx="697627" cy="400110"/>
          </a:xfrm>
          <a:prstGeom prst="rect">
            <a:avLst/>
          </a:prstGeom>
        </p:spPr>
        <p:txBody>
          <a:bodyPr wrap="none">
            <a:spAutoFit/>
          </a:bodyPr>
          <a:lstStyle/>
          <a:p>
            <a:r>
              <a:rPr lang="zh-CN" altLang="en-US" sz="2000" dirty="0" smtClean="0">
                <a:solidFill>
                  <a:schemeClr val="bg1"/>
                </a:solidFill>
                <a:latin typeface="微软雅黑" pitchFamily="34" charset="-122"/>
                <a:ea typeface="微软雅黑" pitchFamily="34" charset="-122"/>
              </a:rPr>
              <a:t>总结</a:t>
            </a:r>
            <a:endParaRPr lang="zh-CN" altLang="en-US" sz="2000" dirty="0">
              <a:solidFill>
                <a:schemeClr val="bg1"/>
              </a:solidFill>
              <a:latin typeface="微软雅黑" pitchFamily="34" charset="-122"/>
              <a:ea typeface="微软雅黑" pitchFamily="34" charset="-122"/>
            </a:endParaRPr>
          </a:p>
        </p:txBody>
      </p:sp>
      <p:sp>
        <p:nvSpPr>
          <p:cNvPr id="7" name="泪滴形 6"/>
          <p:cNvSpPr/>
          <p:nvPr/>
        </p:nvSpPr>
        <p:spPr>
          <a:xfrm>
            <a:off x="287524" y="267494"/>
            <a:ext cx="504056" cy="504056"/>
          </a:xfrm>
          <a:prstGeom prst="teardrop">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319324" y="280194"/>
            <a:ext cx="809645" cy="400110"/>
          </a:xfrm>
          <a:prstGeom prst="rect">
            <a:avLst/>
          </a:prstGeom>
        </p:spPr>
        <p:txBody>
          <a:bodyPr wrap="none">
            <a:spAutoFit/>
          </a:bodyPr>
          <a:lstStyle/>
          <a:p>
            <a:pPr lvl="0" algn="ctr" defTabSz="914400"/>
            <a:r>
              <a:rPr lang="en-US" altLang="zh-CN" sz="2000" b="1" dirty="0" smtClean="0">
                <a:solidFill>
                  <a:schemeClr val="bg1"/>
                </a:solidFill>
              </a:rPr>
              <a:t>Part </a:t>
            </a:r>
            <a:r>
              <a:rPr lang="en-US" altLang="zh-CN" sz="2000" b="1" dirty="0">
                <a:solidFill>
                  <a:schemeClr val="bg1"/>
                </a:solidFill>
              </a:rPr>
              <a:t>4</a:t>
            </a:r>
            <a:endParaRPr lang="zh-CN" altLang="en-US" sz="2000" b="1" dirty="0">
              <a:solidFill>
                <a:schemeClr val="bg1"/>
              </a:solidFill>
            </a:endParaRPr>
          </a:p>
        </p:txBody>
      </p:sp>
      <p:grpSp>
        <p:nvGrpSpPr>
          <p:cNvPr id="53" name="组合 15"/>
          <p:cNvGrpSpPr>
            <a:grpSpLocks/>
          </p:cNvGrpSpPr>
          <p:nvPr/>
        </p:nvGrpSpPr>
        <p:grpSpPr bwMode="auto">
          <a:xfrm flipH="1">
            <a:off x="7308304" y="95438"/>
            <a:ext cx="1850380" cy="835254"/>
            <a:chOff x="642910" y="357170"/>
            <a:chExt cx="1762153" cy="428643"/>
          </a:xfrm>
        </p:grpSpPr>
        <p:sp>
          <p:nvSpPr>
            <p:cNvPr id="54" name="任意多边形 53"/>
            <p:cNvSpPr/>
            <p:nvPr/>
          </p:nvSpPr>
          <p:spPr>
            <a:xfrm>
              <a:off x="2071683" y="714373"/>
              <a:ext cx="333380" cy="71440"/>
            </a:xfrm>
            <a:custGeom>
              <a:avLst/>
              <a:gdLst>
                <a:gd name="connsiteX0" fmla="*/ 0 w 333375"/>
                <a:gd name="connsiteY0" fmla="*/ 0 h 71438"/>
                <a:gd name="connsiteX1" fmla="*/ 0 w 333375"/>
                <a:gd name="connsiteY1" fmla="*/ 71438 h 71438"/>
                <a:gd name="connsiteX2" fmla="*/ 333375 w 333375"/>
                <a:gd name="connsiteY2" fmla="*/ 9525 h 71438"/>
                <a:gd name="connsiteX3" fmla="*/ 0 w 333375"/>
                <a:gd name="connsiteY3" fmla="*/ 0 h 71438"/>
              </a:gdLst>
              <a:ahLst/>
              <a:cxnLst>
                <a:cxn ang="0">
                  <a:pos x="connsiteX0" y="connsiteY0"/>
                </a:cxn>
                <a:cxn ang="0">
                  <a:pos x="connsiteX1" y="connsiteY1"/>
                </a:cxn>
                <a:cxn ang="0">
                  <a:pos x="connsiteX2" y="connsiteY2"/>
                </a:cxn>
                <a:cxn ang="0">
                  <a:pos x="connsiteX3" y="connsiteY3"/>
                </a:cxn>
              </a:cxnLst>
              <a:rect l="l" t="t" r="r" b="b"/>
              <a:pathLst>
                <a:path w="333375" h="71438">
                  <a:moveTo>
                    <a:pt x="0" y="0"/>
                  </a:moveTo>
                  <a:lnTo>
                    <a:pt x="0" y="71438"/>
                  </a:lnTo>
                  <a:lnTo>
                    <a:pt x="333375" y="9525"/>
                  </a:lnTo>
                  <a:lnTo>
                    <a:pt x="0" y="0"/>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p:cNvSpPr/>
            <p:nvPr/>
          </p:nvSpPr>
          <p:spPr>
            <a:xfrm>
              <a:off x="642910" y="357170"/>
              <a:ext cx="1428773" cy="428643"/>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任意多边形 55"/>
            <p:cNvSpPr/>
            <p:nvPr/>
          </p:nvSpPr>
          <p:spPr>
            <a:xfrm>
              <a:off x="2071683" y="357170"/>
              <a:ext cx="314330" cy="61916"/>
            </a:xfrm>
            <a:custGeom>
              <a:avLst/>
              <a:gdLst>
                <a:gd name="connsiteX0" fmla="*/ 0 w 314325"/>
                <a:gd name="connsiteY0" fmla="*/ 61912 h 61912"/>
                <a:gd name="connsiteX1" fmla="*/ 0 w 314325"/>
                <a:gd name="connsiteY1" fmla="*/ 0 h 61912"/>
                <a:gd name="connsiteX2" fmla="*/ 314325 w 314325"/>
                <a:gd name="connsiteY2" fmla="*/ 61912 h 61912"/>
                <a:gd name="connsiteX3" fmla="*/ 0 w 314325"/>
                <a:gd name="connsiteY3" fmla="*/ 61912 h 61912"/>
              </a:gdLst>
              <a:ahLst/>
              <a:cxnLst>
                <a:cxn ang="0">
                  <a:pos x="connsiteX0" y="connsiteY0"/>
                </a:cxn>
                <a:cxn ang="0">
                  <a:pos x="connsiteX1" y="connsiteY1"/>
                </a:cxn>
                <a:cxn ang="0">
                  <a:pos x="connsiteX2" y="connsiteY2"/>
                </a:cxn>
                <a:cxn ang="0">
                  <a:pos x="connsiteX3" y="connsiteY3"/>
                </a:cxn>
              </a:cxnLst>
              <a:rect l="l" t="t" r="r" b="b"/>
              <a:pathLst>
                <a:path w="314325" h="61912">
                  <a:moveTo>
                    <a:pt x="0" y="61912"/>
                  </a:moveTo>
                  <a:lnTo>
                    <a:pt x="0" y="0"/>
                  </a:lnTo>
                  <a:lnTo>
                    <a:pt x="314325" y="61912"/>
                  </a:lnTo>
                  <a:lnTo>
                    <a:pt x="0" y="61912"/>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 name="组合 5"/>
          <p:cNvGrpSpPr/>
          <p:nvPr/>
        </p:nvGrpSpPr>
        <p:grpSpPr>
          <a:xfrm>
            <a:off x="280744" y="1059582"/>
            <a:ext cx="1661679" cy="576064"/>
            <a:chOff x="1128969" y="3163443"/>
            <a:chExt cx="1661679" cy="576064"/>
          </a:xfrm>
        </p:grpSpPr>
        <p:sp>
          <p:nvSpPr>
            <p:cNvPr id="29" name="椭圆 28"/>
            <p:cNvSpPr/>
            <p:nvPr/>
          </p:nvSpPr>
          <p:spPr>
            <a:xfrm>
              <a:off x="1128969" y="3163443"/>
              <a:ext cx="576064" cy="576064"/>
            </a:xfrm>
            <a:prstGeom prst="ellipse">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latin typeface="Impact" pitchFamily="34" charset="0"/>
                </a:rPr>
                <a:t>3</a:t>
              </a:r>
              <a:endParaRPr lang="zh-CN" altLang="en-US" sz="1600" dirty="0">
                <a:latin typeface="Impact" pitchFamily="34" charset="0"/>
              </a:endParaRPr>
            </a:p>
          </p:txBody>
        </p:sp>
        <p:sp>
          <p:nvSpPr>
            <p:cNvPr id="33" name="TextBox 32"/>
            <p:cNvSpPr txBox="1"/>
            <p:nvPr/>
          </p:nvSpPr>
          <p:spPr>
            <a:xfrm>
              <a:off x="1682652" y="3297587"/>
              <a:ext cx="1107996" cy="369332"/>
            </a:xfrm>
            <a:prstGeom prst="rect">
              <a:avLst/>
            </a:prstGeom>
            <a:noFill/>
          </p:spPr>
          <p:txBody>
            <a:bodyPr wrap="none" rtlCol="0">
              <a:spAutoFit/>
            </a:bodyPr>
            <a:lstStyle/>
            <a:p>
              <a:r>
                <a:rPr lang="zh-CN" altLang="en-US" sz="1800" dirty="0" smtClean="0">
                  <a:solidFill>
                    <a:schemeClr val="bg1"/>
                  </a:solidFill>
                  <a:latin typeface="+mj-lt"/>
                  <a:ea typeface="FZLanTingHeiS-EL-GB"/>
                </a:rPr>
                <a:t>组员评分</a:t>
              </a:r>
              <a:endParaRPr lang="zh-CN" altLang="en-US" sz="1800" dirty="0">
                <a:solidFill>
                  <a:schemeClr val="bg1"/>
                </a:solidFill>
                <a:latin typeface="+mj-lt"/>
                <a:ea typeface="FZLanTingHeiS-EL-GB"/>
              </a:endParaRPr>
            </a:p>
          </p:txBody>
        </p:sp>
      </p:grpSp>
      <p:graphicFrame>
        <p:nvGraphicFramePr>
          <p:cNvPr id="2" name="表格 1"/>
          <p:cNvGraphicFramePr>
            <a:graphicFrameLocks noGrp="1"/>
          </p:cNvGraphicFramePr>
          <p:nvPr>
            <p:extLst>
              <p:ext uri="{D42A27DB-BD31-4B8C-83A1-F6EECF244321}">
                <p14:modId xmlns:p14="http://schemas.microsoft.com/office/powerpoint/2010/main" val="3876361942"/>
              </p:ext>
            </p:extLst>
          </p:nvPr>
        </p:nvGraphicFramePr>
        <p:xfrm>
          <a:off x="1850163" y="2139702"/>
          <a:ext cx="5478145" cy="2194560"/>
        </p:xfrm>
        <a:graphic>
          <a:graphicData uri="http://schemas.openxmlformats.org/drawingml/2006/table">
            <a:tbl>
              <a:tblPr>
                <a:tableStyleId>{5C22544A-7EE6-4342-B048-85BDC9FD1C3A}</a:tableStyleId>
              </a:tblPr>
              <a:tblGrid>
                <a:gridCol w="909320"/>
                <a:gridCol w="909320"/>
                <a:gridCol w="909320"/>
                <a:gridCol w="671830"/>
                <a:gridCol w="683895"/>
                <a:gridCol w="658495"/>
                <a:gridCol w="735965"/>
              </a:tblGrid>
              <a:tr h="363220">
                <a:tc>
                  <a:txBody>
                    <a:bodyPr/>
                    <a:lstStyle/>
                    <a:p>
                      <a:pPr algn="ctr">
                        <a:spcAft>
                          <a:spcPts val="0"/>
                        </a:spcAft>
                      </a:pPr>
                      <a:r>
                        <a:rPr lang="zh-CN" sz="1800" kern="1200">
                          <a:effectLst/>
                        </a:rPr>
                        <a:t>姓名</a:t>
                      </a:r>
                      <a:endParaRPr lang="zh-CN" sz="1200" kern="100">
                        <a:effectLst/>
                        <a:latin typeface="Times New Roman"/>
                        <a:ea typeface="宋体"/>
                      </a:endParaRPr>
                    </a:p>
                  </a:txBody>
                  <a:tcPr/>
                </a:tc>
                <a:tc>
                  <a:txBody>
                    <a:bodyPr/>
                    <a:lstStyle/>
                    <a:p>
                      <a:pPr algn="ctr">
                        <a:spcAft>
                          <a:spcPts val="0"/>
                        </a:spcAft>
                      </a:pPr>
                      <a:r>
                        <a:rPr lang="zh-CN" sz="1800" kern="1200">
                          <a:effectLst/>
                        </a:rPr>
                        <a:t>工作量</a:t>
                      </a:r>
                      <a:endParaRPr lang="zh-CN" sz="1200" kern="100">
                        <a:effectLst/>
                        <a:latin typeface="Times New Roman"/>
                        <a:ea typeface="宋体"/>
                      </a:endParaRPr>
                    </a:p>
                  </a:txBody>
                  <a:tcPr/>
                </a:tc>
                <a:tc>
                  <a:txBody>
                    <a:bodyPr/>
                    <a:lstStyle/>
                    <a:p>
                      <a:pPr algn="ctr">
                        <a:spcAft>
                          <a:spcPts val="0"/>
                        </a:spcAft>
                      </a:pPr>
                      <a:r>
                        <a:rPr lang="zh-CN" sz="1800" kern="1200">
                          <a:effectLst/>
                        </a:rPr>
                        <a:t>完成度</a:t>
                      </a:r>
                      <a:endParaRPr lang="zh-CN" sz="1200" kern="100">
                        <a:effectLst/>
                        <a:latin typeface="Times New Roman"/>
                        <a:ea typeface="宋体"/>
                      </a:endParaRPr>
                    </a:p>
                  </a:txBody>
                  <a:tcPr/>
                </a:tc>
                <a:tc>
                  <a:txBody>
                    <a:bodyPr/>
                    <a:lstStyle/>
                    <a:p>
                      <a:pPr algn="ctr">
                        <a:spcAft>
                          <a:spcPts val="0"/>
                        </a:spcAft>
                      </a:pPr>
                      <a:r>
                        <a:rPr lang="zh-CN" sz="1800" kern="1200">
                          <a:effectLst/>
                        </a:rPr>
                        <a:t>沟通</a:t>
                      </a:r>
                      <a:endParaRPr lang="zh-CN" sz="1200" kern="100">
                        <a:effectLst/>
                        <a:latin typeface="Times New Roman"/>
                        <a:ea typeface="宋体"/>
                      </a:endParaRPr>
                    </a:p>
                  </a:txBody>
                  <a:tcPr/>
                </a:tc>
                <a:tc>
                  <a:txBody>
                    <a:bodyPr/>
                    <a:lstStyle/>
                    <a:p>
                      <a:pPr algn="ctr">
                        <a:spcAft>
                          <a:spcPts val="0"/>
                        </a:spcAft>
                      </a:pPr>
                      <a:r>
                        <a:rPr lang="zh-CN" sz="1800" kern="1200">
                          <a:effectLst/>
                        </a:rPr>
                        <a:t>态度</a:t>
                      </a:r>
                      <a:endParaRPr lang="zh-CN" sz="1200" kern="100">
                        <a:effectLst/>
                        <a:latin typeface="Times New Roman"/>
                        <a:ea typeface="宋体"/>
                      </a:endParaRPr>
                    </a:p>
                  </a:txBody>
                  <a:tcPr/>
                </a:tc>
                <a:tc>
                  <a:txBody>
                    <a:bodyPr/>
                    <a:lstStyle/>
                    <a:p>
                      <a:pPr algn="ctr">
                        <a:spcAft>
                          <a:spcPts val="0"/>
                        </a:spcAft>
                      </a:pPr>
                      <a:r>
                        <a:rPr lang="zh-CN" sz="1800" kern="1200">
                          <a:effectLst/>
                        </a:rPr>
                        <a:t>总评</a:t>
                      </a:r>
                      <a:endParaRPr lang="zh-CN" sz="1200" kern="100">
                        <a:effectLst/>
                        <a:latin typeface="Times New Roman"/>
                        <a:ea typeface="宋体"/>
                      </a:endParaRPr>
                    </a:p>
                  </a:txBody>
                  <a:tcPr/>
                </a:tc>
                <a:tc>
                  <a:txBody>
                    <a:bodyPr/>
                    <a:lstStyle/>
                    <a:p>
                      <a:pPr algn="ctr">
                        <a:spcAft>
                          <a:spcPts val="0"/>
                        </a:spcAft>
                      </a:pPr>
                      <a:r>
                        <a:rPr lang="zh-CN" sz="1800" kern="1200">
                          <a:effectLst/>
                        </a:rPr>
                        <a:t>排名</a:t>
                      </a:r>
                      <a:endParaRPr lang="zh-CN" sz="1200" kern="100">
                        <a:effectLst/>
                        <a:latin typeface="Times New Roman"/>
                        <a:ea typeface="宋体"/>
                      </a:endParaRPr>
                    </a:p>
                  </a:txBody>
                  <a:tcPr/>
                </a:tc>
              </a:tr>
              <a:tr h="361950">
                <a:tc>
                  <a:txBody>
                    <a:bodyPr/>
                    <a:lstStyle/>
                    <a:p>
                      <a:pPr algn="ctr">
                        <a:spcAft>
                          <a:spcPts val="0"/>
                        </a:spcAft>
                      </a:pPr>
                      <a:r>
                        <a:rPr lang="zh-CN" sz="1800" kern="1200">
                          <a:effectLst/>
                        </a:rPr>
                        <a:t>蒋家俊</a:t>
                      </a:r>
                      <a:endParaRPr lang="zh-CN" sz="1200" kern="100">
                        <a:effectLst/>
                        <a:latin typeface="Times New Roman"/>
                        <a:ea typeface="宋体"/>
                      </a:endParaRPr>
                    </a:p>
                  </a:txBody>
                  <a:tcPr/>
                </a:tc>
                <a:tc>
                  <a:txBody>
                    <a:bodyPr/>
                    <a:lstStyle/>
                    <a:p>
                      <a:pPr algn="ctr">
                        <a:spcAft>
                          <a:spcPts val="0"/>
                        </a:spcAft>
                      </a:pPr>
                      <a:r>
                        <a:rPr lang="en-US" sz="1800" kern="1200">
                          <a:effectLst/>
                        </a:rPr>
                        <a:t>23</a:t>
                      </a:r>
                      <a:endParaRPr lang="zh-CN" sz="1200" kern="100">
                        <a:effectLst/>
                        <a:latin typeface="Times New Roman"/>
                        <a:ea typeface="宋体"/>
                      </a:endParaRPr>
                    </a:p>
                  </a:txBody>
                  <a:tcPr/>
                </a:tc>
                <a:tc>
                  <a:txBody>
                    <a:bodyPr/>
                    <a:lstStyle/>
                    <a:p>
                      <a:pPr algn="ctr">
                        <a:spcAft>
                          <a:spcPts val="0"/>
                        </a:spcAft>
                      </a:pPr>
                      <a:r>
                        <a:rPr lang="en-US" sz="1800" kern="1200">
                          <a:effectLst/>
                        </a:rPr>
                        <a:t>23</a:t>
                      </a:r>
                      <a:endParaRPr lang="zh-CN" sz="1200" kern="100">
                        <a:effectLst/>
                        <a:latin typeface="Times New Roman"/>
                        <a:ea typeface="宋体"/>
                      </a:endParaRPr>
                    </a:p>
                  </a:txBody>
                  <a:tcPr/>
                </a:tc>
                <a:tc>
                  <a:txBody>
                    <a:bodyPr/>
                    <a:lstStyle/>
                    <a:p>
                      <a:pPr algn="ctr">
                        <a:spcAft>
                          <a:spcPts val="0"/>
                        </a:spcAft>
                      </a:pPr>
                      <a:r>
                        <a:rPr lang="en-US" sz="1800" kern="1200">
                          <a:effectLst/>
                        </a:rPr>
                        <a:t>24</a:t>
                      </a:r>
                      <a:endParaRPr lang="zh-CN" sz="1200" kern="100">
                        <a:effectLst/>
                        <a:latin typeface="Times New Roman"/>
                        <a:ea typeface="宋体"/>
                      </a:endParaRPr>
                    </a:p>
                  </a:txBody>
                  <a:tcPr/>
                </a:tc>
                <a:tc>
                  <a:txBody>
                    <a:bodyPr/>
                    <a:lstStyle/>
                    <a:p>
                      <a:pPr algn="ctr">
                        <a:spcAft>
                          <a:spcPts val="0"/>
                        </a:spcAft>
                      </a:pPr>
                      <a:r>
                        <a:rPr lang="en-US" sz="1800" kern="0">
                          <a:effectLst/>
                        </a:rPr>
                        <a:t>24</a:t>
                      </a:r>
                      <a:endParaRPr lang="zh-CN" sz="1200" kern="100">
                        <a:effectLst/>
                        <a:latin typeface="Times New Roman"/>
                        <a:ea typeface="宋体"/>
                      </a:endParaRPr>
                    </a:p>
                  </a:txBody>
                  <a:tcPr/>
                </a:tc>
                <a:tc>
                  <a:txBody>
                    <a:bodyPr/>
                    <a:lstStyle/>
                    <a:p>
                      <a:pPr algn="ctr">
                        <a:spcAft>
                          <a:spcPts val="0"/>
                        </a:spcAft>
                      </a:pPr>
                      <a:r>
                        <a:rPr lang="en-US" sz="1800" kern="0">
                          <a:effectLst/>
                        </a:rPr>
                        <a:t>94</a:t>
                      </a:r>
                      <a:endParaRPr lang="zh-CN" sz="1200" kern="100">
                        <a:effectLst/>
                        <a:latin typeface="Times New Roman"/>
                        <a:ea typeface="宋体"/>
                      </a:endParaRPr>
                    </a:p>
                  </a:txBody>
                  <a:tcPr/>
                </a:tc>
                <a:tc>
                  <a:txBody>
                    <a:bodyPr/>
                    <a:lstStyle/>
                    <a:p>
                      <a:pPr algn="ctr">
                        <a:spcAft>
                          <a:spcPts val="0"/>
                        </a:spcAft>
                      </a:pPr>
                      <a:r>
                        <a:rPr lang="en-US" sz="1800" kern="0">
                          <a:effectLst/>
                        </a:rPr>
                        <a:t>1</a:t>
                      </a:r>
                      <a:endParaRPr lang="zh-CN" sz="1200" kern="100">
                        <a:effectLst/>
                        <a:latin typeface="Times New Roman"/>
                        <a:ea typeface="宋体"/>
                      </a:endParaRPr>
                    </a:p>
                  </a:txBody>
                  <a:tcPr/>
                </a:tc>
              </a:tr>
              <a:tr h="284480">
                <a:tc>
                  <a:txBody>
                    <a:bodyPr/>
                    <a:lstStyle/>
                    <a:p>
                      <a:pPr algn="ctr">
                        <a:spcAft>
                          <a:spcPts val="0"/>
                        </a:spcAft>
                      </a:pPr>
                      <a:r>
                        <a:rPr lang="zh-CN" sz="1800" kern="1200">
                          <a:effectLst/>
                        </a:rPr>
                        <a:t>李捷</a:t>
                      </a:r>
                      <a:endParaRPr lang="zh-CN" sz="1200" kern="100">
                        <a:effectLst/>
                        <a:latin typeface="Times New Roman"/>
                        <a:ea typeface="宋体"/>
                      </a:endParaRPr>
                    </a:p>
                  </a:txBody>
                  <a:tcPr/>
                </a:tc>
                <a:tc>
                  <a:txBody>
                    <a:bodyPr/>
                    <a:lstStyle/>
                    <a:p>
                      <a:pPr algn="ctr">
                        <a:spcAft>
                          <a:spcPts val="0"/>
                        </a:spcAft>
                      </a:pPr>
                      <a:r>
                        <a:rPr lang="en-US" sz="1800" kern="1200">
                          <a:effectLst/>
                        </a:rPr>
                        <a:t>23</a:t>
                      </a:r>
                      <a:endParaRPr lang="zh-CN" sz="1200" kern="100">
                        <a:effectLst/>
                        <a:latin typeface="Times New Roman"/>
                        <a:ea typeface="宋体"/>
                      </a:endParaRPr>
                    </a:p>
                  </a:txBody>
                  <a:tcPr/>
                </a:tc>
                <a:tc>
                  <a:txBody>
                    <a:bodyPr/>
                    <a:lstStyle/>
                    <a:p>
                      <a:pPr algn="ctr">
                        <a:spcAft>
                          <a:spcPts val="0"/>
                        </a:spcAft>
                      </a:pPr>
                      <a:r>
                        <a:rPr lang="en-US" sz="1800" kern="1200">
                          <a:effectLst/>
                        </a:rPr>
                        <a:t>22</a:t>
                      </a:r>
                      <a:endParaRPr lang="zh-CN" sz="1200" kern="100">
                        <a:effectLst/>
                        <a:latin typeface="Times New Roman"/>
                        <a:ea typeface="宋体"/>
                      </a:endParaRPr>
                    </a:p>
                  </a:txBody>
                  <a:tcPr/>
                </a:tc>
                <a:tc>
                  <a:txBody>
                    <a:bodyPr/>
                    <a:lstStyle/>
                    <a:p>
                      <a:pPr algn="ctr">
                        <a:spcAft>
                          <a:spcPts val="0"/>
                        </a:spcAft>
                      </a:pPr>
                      <a:r>
                        <a:rPr lang="en-US" sz="1800" kern="1200">
                          <a:effectLst/>
                        </a:rPr>
                        <a:t>23</a:t>
                      </a:r>
                      <a:endParaRPr lang="zh-CN" sz="1200" kern="100">
                        <a:effectLst/>
                        <a:latin typeface="Times New Roman"/>
                        <a:ea typeface="宋体"/>
                      </a:endParaRPr>
                    </a:p>
                  </a:txBody>
                  <a:tcPr/>
                </a:tc>
                <a:tc>
                  <a:txBody>
                    <a:bodyPr/>
                    <a:lstStyle/>
                    <a:p>
                      <a:pPr algn="ctr">
                        <a:spcAft>
                          <a:spcPts val="0"/>
                        </a:spcAft>
                      </a:pPr>
                      <a:r>
                        <a:rPr lang="en-US" sz="1800" kern="0">
                          <a:effectLst/>
                        </a:rPr>
                        <a:t>24</a:t>
                      </a:r>
                      <a:endParaRPr lang="zh-CN" sz="1200" kern="100">
                        <a:effectLst/>
                        <a:latin typeface="Times New Roman"/>
                        <a:ea typeface="宋体"/>
                      </a:endParaRPr>
                    </a:p>
                  </a:txBody>
                  <a:tcPr/>
                </a:tc>
                <a:tc>
                  <a:txBody>
                    <a:bodyPr/>
                    <a:lstStyle/>
                    <a:p>
                      <a:pPr algn="ctr">
                        <a:spcAft>
                          <a:spcPts val="0"/>
                        </a:spcAft>
                      </a:pPr>
                      <a:r>
                        <a:rPr lang="en-US" sz="1800" kern="0">
                          <a:effectLst/>
                        </a:rPr>
                        <a:t>92</a:t>
                      </a:r>
                      <a:endParaRPr lang="zh-CN" sz="1200" kern="100">
                        <a:effectLst/>
                        <a:latin typeface="Times New Roman"/>
                        <a:ea typeface="宋体"/>
                      </a:endParaRPr>
                    </a:p>
                  </a:txBody>
                  <a:tcPr/>
                </a:tc>
                <a:tc>
                  <a:txBody>
                    <a:bodyPr/>
                    <a:lstStyle/>
                    <a:p>
                      <a:pPr algn="ctr">
                        <a:spcAft>
                          <a:spcPts val="0"/>
                        </a:spcAft>
                      </a:pPr>
                      <a:r>
                        <a:rPr lang="en-US" sz="1800" kern="0">
                          <a:effectLst/>
                        </a:rPr>
                        <a:t>2</a:t>
                      </a:r>
                      <a:endParaRPr lang="zh-CN" sz="1200" kern="100">
                        <a:effectLst/>
                        <a:latin typeface="Times New Roman"/>
                        <a:ea typeface="宋体"/>
                      </a:endParaRPr>
                    </a:p>
                  </a:txBody>
                  <a:tcPr/>
                </a:tc>
              </a:tr>
              <a:tr h="332740">
                <a:tc>
                  <a:txBody>
                    <a:bodyPr/>
                    <a:lstStyle/>
                    <a:p>
                      <a:pPr algn="ctr">
                        <a:spcAft>
                          <a:spcPts val="0"/>
                        </a:spcAft>
                      </a:pPr>
                      <a:r>
                        <a:rPr lang="zh-CN" sz="1800" kern="1200">
                          <a:effectLst/>
                        </a:rPr>
                        <a:t>厉佩强</a:t>
                      </a:r>
                      <a:endParaRPr lang="zh-CN" sz="1200" kern="100">
                        <a:effectLst/>
                        <a:latin typeface="Times New Roman"/>
                        <a:ea typeface="宋体"/>
                      </a:endParaRPr>
                    </a:p>
                  </a:txBody>
                  <a:tcPr/>
                </a:tc>
                <a:tc>
                  <a:txBody>
                    <a:bodyPr/>
                    <a:lstStyle/>
                    <a:p>
                      <a:pPr algn="ctr">
                        <a:spcAft>
                          <a:spcPts val="0"/>
                        </a:spcAft>
                      </a:pPr>
                      <a:r>
                        <a:rPr lang="en-US" sz="1800" kern="1200">
                          <a:effectLst/>
                        </a:rPr>
                        <a:t>23</a:t>
                      </a:r>
                      <a:endParaRPr lang="zh-CN" sz="1200" kern="100">
                        <a:effectLst/>
                        <a:latin typeface="Times New Roman"/>
                        <a:ea typeface="宋体"/>
                      </a:endParaRPr>
                    </a:p>
                  </a:txBody>
                  <a:tcPr/>
                </a:tc>
                <a:tc>
                  <a:txBody>
                    <a:bodyPr/>
                    <a:lstStyle/>
                    <a:p>
                      <a:pPr algn="ctr">
                        <a:spcAft>
                          <a:spcPts val="0"/>
                        </a:spcAft>
                      </a:pPr>
                      <a:r>
                        <a:rPr lang="en-US" sz="1800" kern="1200" dirty="0" smtClean="0">
                          <a:effectLst/>
                        </a:rPr>
                        <a:t>2</a:t>
                      </a:r>
                      <a:r>
                        <a:rPr lang="en-US" altLang="zh-CN" sz="1800" kern="1200" dirty="0" smtClean="0">
                          <a:effectLst/>
                        </a:rPr>
                        <a:t>2</a:t>
                      </a:r>
                      <a:endParaRPr lang="zh-CN" sz="1200" kern="100" dirty="0">
                        <a:effectLst/>
                        <a:latin typeface="Times New Roman"/>
                        <a:ea typeface="宋体"/>
                      </a:endParaRPr>
                    </a:p>
                  </a:txBody>
                  <a:tcPr/>
                </a:tc>
                <a:tc>
                  <a:txBody>
                    <a:bodyPr/>
                    <a:lstStyle/>
                    <a:p>
                      <a:pPr algn="ctr">
                        <a:spcAft>
                          <a:spcPts val="0"/>
                        </a:spcAft>
                      </a:pPr>
                      <a:r>
                        <a:rPr lang="en-US" sz="1800" kern="1200" dirty="0">
                          <a:effectLst/>
                        </a:rPr>
                        <a:t>22</a:t>
                      </a:r>
                      <a:endParaRPr lang="zh-CN" sz="1200" kern="100" dirty="0">
                        <a:effectLst/>
                        <a:latin typeface="Times New Roman"/>
                        <a:ea typeface="宋体"/>
                      </a:endParaRPr>
                    </a:p>
                  </a:txBody>
                  <a:tcPr/>
                </a:tc>
                <a:tc>
                  <a:txBody>
                    <a:bodyPr/>
                    <a:lstStyle/>
                    <a:p>
                      <a:pPr algn="ctr">
                        <a:spcAft>
                          <a:spcPts val="0"/>
                        </a:spcAft>
                      </a:pPr>
                      <a:r>
                        <a:rPr lang="en-US" sz="1800" kern="0">
                          <a:effectLst/>
                        </a:rPr>
                        <a:t>24</a:t>
                      </a:r>
                      <a:endParaRPr lang="zh-CN" sz="1200" kern="100">
                        <a:effectLst/>
                        <a:latin typeface="Times New Roman"/>
                        <a:ea typeface="宋体"/>
                      </a:endParaRPr>
                    </a:p>
                  </a:txBody>
                  <a:tcPr/>
                </a:tc>
                <a:tc>
                  <a:txBody>
                    <a:bodyPr/>
                    <a:lstStyle/>
                    <a:p>
                      <a:pPr algn="ctr">
                        <a:spcAft>
                          <a:spcPts val="0"/>
                        </a:spcAft>
                      </a:pPr>
                      <a:r>
                        <a:rPr lang="en-US" sz="1800" kern="0" dirty="0" smtClean="0">
                          <a:effectLst/>
                        </a:rPr>
                        <a:t>9</a:t>
                      </a:r>
                      <a:r>
                        <a:rPr lang="en-US" altLang="zh-CN" sz="1800" kern="0" dirty="0" smtClean="0">
                          <a:effectLst/>
                        </a:rPr>
                        <a:t>1</a:t>
                      </a:r>
                      <a:endParaRPr lang="zh-CN" sz="1200" kern="100" dirty="0">
                        <a:effectLst/>
                        <a:latin typeface="Times New Roman"/>
                        <a:ea typeface="宋体"/>
                      </a:endParaRPr>
                    </a:p>
                  </a:txBody>
                  <a:tcPr/>
                </a:tc>
                <a:tc>
                  <a:txBody>
                    <a:bodyPr/>
                    <a:lstStyle/>
                    <a:p>
                      <a:pPr algn="ctr">
                        <a:spcAft>
                          <a:spcPts val="0"/>
                        </a:spcAft>
                      </a:pPr>
                      <a:r>
                        <a:rPr lang="en-US" sz="1800" kern="0">
                          <a:effectLst/>
                        </a:rPr>
                        <a:t>3</a:t>
                      </a:r>
                      <a:endParaRPr lang="zh-CN" sz="1200" kern="100">
                        <a:effectLst/>
                        <a:latin typeface="Times New Roman"/>
                        <a:ea typeface="宋体"/>
                      </a:endParaRPr>
                    </a:p>
                  </a:txBody>
                  <a:tcPr/>
                </a:tc>
              </a:tr>
              <a:tr h="163195">
                <a:tc>
                  <a:txBody>
                    <a:bodyPr/>
                    <a:lstStyle/>
                    <a:p>
                      <a:pPr algn="ctr">
                        <a:spcAft>
                          <a:spcPts val="0"/>
                        </a:spcAft>
                      </a:pPr>
                      <a:r>
                        <a:rPr lang="zh-CN" sz="1800" kern="1200">
                          <a:effectLst/>
                        </a:rPr>
                        <a:t>朱秉</a:t>
                      </a:r>
                      <a:endParaRPr lang="zh-CN" sz="1200" kern="100">
                        <a:effectLst/>
                        <a:latin typeface="Times New Roman"/>
                        <a:ea typeface="宋体"/>
                      </a:endParaRPr>
                    </a:p>
                  </a:txBody>
                  <a:tcPr/>
                </a:tc>
                <a:tc>
                  <a:txBody>
                    <a:bodyPr/>
                    <a:lstStyle/>
                    <a:p>
                      <a:pPr algn="ctr">
                        <a:spcAft>
                          <a:spcPts val="0"/>
                        </a:spcAft>
                      </a:pPr>
                      <a:r>
                        <a:rPr lang="en-US" sz="1800" kern="1200" dirty="0" smtClean="0">
                          <a:effectLst/>
                        </a:rPr>
                        <a:t>2</a:t>
                      </a:r>
                      <a:r>
                        <a:rPr lang="en-US" altLang="zh-CN" sz="1800" kern="1200" dirty="0" smtClean="0">
                          <a:effectLst/>
                        </a:rPr>
                        <a:t>3</a:t>
                      </a:r>
                      <a:endParaRPr lang="zh-CN" sz="1200" kern="100" dirty="0">
                        <a:effectLst/>
                        <a:latin typeface="Times New Roman"/>
                        <a:ea typeface="宋体"/>
                      </a:endParaRPr>
                    </a:p>
                  </a:txBody>
                  <a:tcPr/>
                </a:tc>
                <a:tc>
                  <a:txBody>
                    <a:bodyPr/>
                    <a:lstStyle/>
                    <a:p>
                      <a:pPr algn="ctr">
                        <a:spcAft>
                          <a:spcPts val="0"/>
                        </a:spcAft>
                      </a:pPr>
                      <a:r>
                        <a:rPr lang="en-US" sz="1800" kern="1200" dirty="0" smtClean="0">
                          <a:effectLst/>
                        </a:rPr>
                        <a:t>2</a:t>
                      </a:r>
                      <a:r>
                        <a:rPr lang="en-US" altLang="zh-CN" sz="1800" kern="1200" dirty="0" smtClean="0">
                          <a:effectLst/>
                        </a:rPr>
                        <a:t>1</a:t>
                      </a:r>
                      <a:endParaRPr lang="zh-CN" sz="1200" kern="100" dirty="0">
                        <a:effectLst/>
                        <a:latin typeface="Times New Roman"/>
                        <a:ea typeface="宋体"/>
                      </a:endParaRPr>
                    </a:p>
                  </a:txBody>
                  <a:tcPr/>
                </a:tc>
                <a:tc>
                  <a:txBody>
                    <a:bodyPr/>
                    <a:lstStyle/>
                    <a:p>
                      <a:pPr algn="ctr">
                        <a:spcAft>
                          <a:spcPts val="0"/>
                        </a:spcAft>
                      </a:pPr>
                      <a:r>
                        <a:rPr lang="en-US" sz="1800" kern="1200">
                          <a:effectLst/>
                        </a:rPr>
                        <a:t>22</a:t>
                      </a:r>
                      <a:endParaRPr lang="zh-CN" sz="1200" kern="100">
                        <a:effectLst/>
                        <a:latin typeface="Times New Roman"/>
                        <a:ea typeface="宋体"/>
                      </a:endParaRPr>
                    </a:p>
                  </a:txBody>
                  <a:tcPr/>
                </a:tc>
                <a:tc>
                  <a:txBody>
                    <a:bodyPr/>
                    <a:lstStyle/>
                    <a:p>
                      <a:pPr algn="ctr">
                        <a:spcAft>
                          <a:spcPts val="0"/>
                        </a:spcAft>
                      </a:pPr>
                      <a:r>
                        <a:rPr lang="en-US" sz="1800" kern="0">
                          <a:effectLst/>
                        </a:rPr>
                        <a:t>24</a:t>
                      </a:r>
                      <a:endParaRPr lang="zh-CN" sz="1200" kern="100">
                        <a:effectLst/>
                        <a:latin typeface="Times New Roman"/>
                        <a:ea typeface="宋体"/>
                      </a:endParaRPr>
                    </a:p>
                  </a:txBody>
                  <a:tcPr/>
                </a:tc>
                <a:tc>
                  <a:txBody>
                    <a:bodyPr/>
                    <a:lstStyle/>
                    <a:p>
                      <a:pPr algn="ctr">
                        <a:spcAft>
                          <a:spcPts val="0"/>
                        </a:spcAft>
                      </a:pPr>
                      <a:r>
                        <a:rPr lang="en-US" sz="1800" kern="0" dirty="0" smtClean="0">
                          <a:effectLst/>
                        </a:rPr>
                        <a:t>9</a:t>
                      </a:r>
                      <a:r>
                        <a:rPr lang="en-US" altLang="zh-CN" sz="1800" kern="0" dirty="0" smtClean="0">
                          <a:effectLst/>
                        </a:rPr>
                        <a:t>0</a:t>
                      </a:r>
                      <a:endParaRPr lang="zh-CN" sz="1200" kern="100" dirty="0">
                        <a:effectLst/>
                        <a:latin typeface="Times New Roman"/>
                        <a:ea typeface="宋体"/>
                      </a:endParaRPr>
                    </a:p>
                  </a:txBody>
                  <a:tcPr/>
                </a:tc>
                <a:tc>
                  <a:txBody>
                    <a:bodyPr/>
                    <a:lstStyle/>
                    <a:p>
                      <a:pPr algn="ctr">
                        <a:spcAft>
                          <a:spcPts val="0"/>
                        </a:spcAft>
                      </a:pPr>
                      <a:r>
                        <a:rPr lang="en-US" sz="1800" kern="0">
                          <a:effectLst/>
                        </a:rPr>
                        <a:t>4</a:t>
                      </a:r>
                      <a:endParaRPr lang="zh-CN" sz="1200" kern="100">
                        <a:effectLst/>
                        <a:latin typeface="Times New Roman"/>
                        <a:ea typeface="宋体"/>
                      </a:endParaRPr>
                    </a:p>
                  </a:txBody>
                  <a:tcPr/>
                </a:tc>
              </a:tr>
              <a:tr h="0">
                <a:tc>
                  <a:txBody>
                    <a:bodyPr/>
                    <a:lstStyle/>
                    <a:p>
                      <a:pPr algn="ctr">
                        <a:spcAft>
                          <a:spcPts val="0"/>
                        </a:spcAft>
                      </a:pPr>
                      <a:r>
                        <a:rPr lang="zh-CN" sz="1800" kern="0">
                          <a:effectLst/>
                        </a:rPr>
                        <a:t>周盛</a:t>
                      </a:r>
                      <a:endParaRPr lang="zh-CN" sz="1200" kern="100">
                        <a:effectLst/>
                        <a:latin typeface="Times New Roman"/>
                        <a:ea typeface="宋体"/>
                      </a:endParaRPr>
                    </a:p>
                  </a:txBody>
                  <a:tcPr/>
                </a:tc>
                <a:tc>
                  <a:txBody>
                    <a:bodyPr/>
                    <a:lstStyle/>
                    <a:p>
                      <a:pPr algn="ctr">
                        <a:spcAft>
                          <a:spcPts val="0"/>
                        </a:spcAft>
                      </a:pPr>
                      <a:r>
                        <a:rPr lang="en-US" sz="1800" kern="1200">
                          <a:effectLst/>
                        </a:rPr>
                        <a:t>21</a:t>
                      </a:r>
                      <a:endParaRPr lang="zh-CN" sz="1200" kern="100">
                        <a:effectLst/>
                        <a:latin typeface="Times New Roman"/>
                        <a:ea typeface="宋体"/>
                      </a:endParaRPr>
                    </a:p>
                  </a:txBody>
                  <a:tcPr/>
                </a:tc>
                <a:tc>
                  <a:txBody>
                    <a:bodyPr/>
                    <a:lstStyle/>
                    <a:p>
                      <a:pPr algn="ctr">
                        <a:spcAft>
                          <a:spcPts val="0"/>
                        </a:spcAft>
                      </a:pPr>
                      <a:r>
                        <a:rPr lang="en-US" sz="1800" kern="1200">
                          <a:effectLst/>
                        </a:rPr>
                        <a:t>21</a:t>
                      </a:r>
                      <a:endParaRPr lang="zh-CN" sz="1200" kern="100">
                        <a:effectLst/>
                        <a:latin typeface="Times New Roman"/>
                        <a:ea typeface="宋体"/>
                      </a:endParaRPr>
                    </a:p>
                  </a:txBody>
                  <a:tcPr/>
                </a:tc>
                <a:tc>
                  <a:txBody>
                    <a:bodyPr/>
                    <a:lstStyle/>
                    <a:p>
                      <a:pPr algn="ctr">
                        <a:spcAft>
                          <a:spcPts val="0"/>
                        </a:spcAft>
                      </a:pPr>
                      <a:r>
                        <a:rPr lang="en-US" sz="1800" kern="1200">
                          <a:effectLst/>
                        </a:rPr>
                        <a:t>23</a:t>
                      </a:r>
                      <a:endParaRPr lang="zh-CN" sz="1200" kern="100">
                        <a:effectLst/>
                        <a:latin typeface="Times New Roman"/>
                        <a:ea typeface="宋体"/>
                      </a:endParaRPr>
                    </a:p>
                  </a:txBody>
                  <a:tcPr/>
                </a:tc>
                <a:tc>
                  <a:txBody>
                    <a:bodyPr/>
                    <a:lstStyle/>
                    <a:p>
                      <a:pPr algn="ctr">
                        <a:spcAft>
                          <a:spcPts val="0"/>
                        </a:spcAft>
                      </a:pPr>
                      <a:r>
                        <a:rPr lang="en-US" sz="1800" kern="0">
                          <a:effectLst/>
                        </a:rPr>
                        <a:t>24</a:t>
                      </a:r>
                      <a:endParaRPr lang="zh-CN" sz="1200" kern="100">
                        <a:effectLst/>
                        <a:latin typeface="Times New Roman"/>
                        <a:ea typeface="宋体"/>
                      </a:endParaRPr>
                    </a:p>
                  </a:txBody>
                  <a:tcPr/>
                </a:tc>
                <a:tc>
                  <a:txBody>
                    <a:bodyPr/>
                    <a:lstStyle/>
                    <a:p>
                      <a:pPr algn="ctr">
                        <a:spcAft>
                          <a:spcPts val="0"/>
                        </a:spcAft>
                      </a:pPr>
                      <a:r>
                        <a:rPr lang="en-US" sz="1800" kern="0">
                          <a:effectLst/>
                        </a:rPr>
                        <a:t>89</a:t>
                      </a:r>
                      <a:endParaRPr lang="zh-CN" sz="1200" kern="100">
                        <a:effectLst/>
                        <a:latin typeface="Times New Roman"/>
                        <a:ea typeface="宋体"/>
                      </a:endParaRPr>
                    </a:p>
                  </a:txBody>
                  <a:tcPr/>
                </a:tc>
                <a:tc>
                  <a:txBody>
                    <a:bodyPr/>
                    <a:lstStyle/>
                    <a:p>
                      <a:pPr algn="ctr">
                        <a:spcAft>
                          <a:spcPts val="0"/>
                        </a:spcAft>
                      </a:pPr>
                      <a:r>
                        <a:rPr lang="en-US" sz="1800" kern="0" dirty="0">
                          <a:effectLst/>
                        </a:rPr>
                        <a:t>5</a:t>
                      </a:r>
                      <a:endParaRPr lang="zh-CN" sz="1200" kern="100" dirty="0">
                        <a:effectLst/>
                        <a:latin typeface="Times New Roman"/>
                        <a:ea typeface="宋体"/>
                      </a:endParaRPr>
                    </a:p>
                  </a:txBody>
                  <a:tcPr/>
                </a:tc>
              </a:tr>
            </a:tbl>
          </a:graphicData>
        </a:graphic>
      </p:graphicFrame>
    </p:spTree>
    <p:extLst>
      <p:ext uri="{BB962C8B-B14F-4D97-AF65-F5344CB8AC3E}">
        <p14:creationId xmlns:p14="http://schemas.microsoft.com/office/powerpoint/2010/main" val="33744029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nodeType="withEffect">
                                  <p:stCondLst>
                                    <p:cond delay="200"/>
                                  </p:stCondLst>
                                  <p:childTnLst>
                                    <p:set>
                                      <p:cBhvr>
                                        <p:cTn id="6" dur="1" fill="hold">
                                          <p:stCondLst>
                                            <p:cond delay="0"/>
                                          </p:stCondLst>
                                        </p:cTn>
                                        <p:tgtEl>
                                          <p:spTgt spid="6"/>
                                        </p:tgtEl>
                                        <p:attrNameLst>
                                          <p:attrName>style.visibility</p:attrName>
                                        </p:attrNameLst>
                                      </p:cBhvr>
                                      <p:to>
                                        <p:strVal val="visible"/>
                                      </p:to>
                                    </p:set>
                                    <p:anim calcmode="lin" valueType="num">
                                      <p:cBhvr>
                                        <p:cTn id="7" dur="1000" fill="hold"/>
                                        <p:tgtEl>
                                          <p:spTgt spid="6"/>
                                        </p:tgtEl>
                                        <p:attrNameLst>
                                          <p:attrName>ppt_w</p:attrName>
                                        </p:attrNameLst>
                                      </p:cBhvr>
                                      <p:tavLst>
                                        <p:tav tm="0">
                                          <p:val>
                                            <p:strVal val="#ppt_w+.3"/>
                                          </p:val>
                                        </p:tav>
                                        <p:tav tm="100000">
                                          <p:val>
                                            <p:strVal val="#ppt_w"/>
                                          </p:val>
                                        </p:tav>
                                      </p:tavLst>
                                    </p:anim>
                                    <p:anim calcmode="lin" valueType="num">
                                      <p:cBhvr>
                                        <p:cTn id="8" dur="1000" fill="hold"/>
                                        <p:tgtEl>
                                          <p:spTgt spid="6"/>
                                        </p:tgtEl>
                                        <p:attrNameLst>
                                          <p:attrName>ppt_h</p:attrName>
                                        </p:attrNameLst>
                                      </p:cBhvr>
                                      <p:tavLst>
                                        <p:tav tm="0">
                                          <p:val>
                                            <p:strVal val="#ppt_h"/>
                                          </p:val>
                                        </p:tav>
                                        <p:tav tm="100000">
                                          <p:val>
                                            <p:strVal val="#ppt_h"/>
                                          </p:val>
                                        </p:tav>
                                      </p:tavLst>
                                    </p:anim>
                                    <p:animEffect transition="in" filter="fade">
                                      <p:cBhvr>
                                        <p:cTn id="9"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0" y="228926"/>
            <a:ext cx="9144000" cy="582602"/>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1128969" y="320172"/>
            <a:ext cx="697627" cy="400110"/>
          </a:xfrm>
          <a:prstGeom prst="rect">
            <a:avLst/>
          </a:prstGeom>
        </p:spPr>
        <p:txBody>
          <a:bodyPr wrap="none">
            <a:spAutoFit/>
          </a:bodyPr>
          <a:lstStyle/>
          <a:p>
            <a:r>
              <a:rPr lang="zh-CN" altLang="en-US" sz="2000" dirty="0">
                <a:solidFill>
                  <a:schemeClr val="bg1"/>
                </a:solidFill>
                <a:latin typeface="微软雅黑" pitchFamily="34" charset="-122"/>
                <a:ea typeface="微软雅黑" pitchFamily="34" charset="-122"/>
              </a:rPr>
              <a:t>总结</a:t>
            </a:r>
          </a:p>
        </p:txBody>
      </p:sp>
      <p:sp>
        <p:nvSpPr>
          <p:cNvPr id="7" name="泪滴形 6"/>
          <p:cNvSpPr/>
          <p:nvPr/>
        </p:nvSpPr>
        <p:spPr>
          <a:xfrm>
            <a:off x="287524" y="267494"/>
            <a:ext cx="504056" cy="504056"/>
          </a:xfrm>
          <a:prstGeom prst="teardrop">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319324" y="280194"/>
            <a:ext cx="809645" cy="400110"/>
          </a:xfrm>
          <a:prstGeom prst="rect">
            <a:avLst/>
          </a:prstGeom>
        </p:spPr>
        <p:txBody>
          <a:bodyPr wrap="none">
            <a:spAutoFit/>
          </a:bodyPr>
          <a:lstStyle/>
          <a:p>
            <a:pPr lvl="0" algn="ctr" defTabSz="914400"/>
            <a:r>
              <a:rPr lang="en-US" altLang="zh-CN" sz="2000" b="1" dirty="0" smtClean="0">
                <a:solidFill>
                  <a:schemeClr val="bg1"/>
                </a:solidFill>
              </a:rPr>
              <a:t>Part 4</a:t>
            </a:r>
            <a:endParaRPr lang="zh-CN" altLang="en-US" sz="2000" b="1" dirty="0">
              <a:solidFill>
                <a:schemeClr val="bg1"/>
              </a:solidFill>
            </a:endParaRPr>
          </a:p>
        </p:txBody>
      </p:sp>
      <p:grpSp>
        <p:nvGrpSpPr>
          <p:cNvPr id="53" name="组合 15"/>
          <p:cNvGrpSpPr>
            <a:grpSpLocks/>
          </p:cNvGrpSpPr>
          <p:nvPr/>
        </p:nvGrpSpPr>
        <p:grpSpPr bwMode="auto">
          <a:xfrm flipH="1">
            <a:off x="7308304" y="95438"/>
            <a:ext cx="1850380" cy="835254"/>
            <a:chOff x="642910" y="357170"/>
            <a:chExt cx="1762153" cy="428643"/>
          </a:xfrm>
        </p:grpSpPr>
        <p:sp>
          <p:nvSpPr>
            <p:cNvPr id="54" name="任意多边形 53"/>
            <p:cNvSpPr/>
            <p:nvPr/>
          </p:nvSpPr>
          <p:spPr>
            <a:xfrm>
              <a:off x="2071683" y="714373"/>
              <a:ext cx="333380" cy="71440"/>
            </a:xfrm>
            <a:custGeom>
              <a:avLst/>
              <a:gdLst>
                <a:gd name="connsiteX0" fmla="*/ 0 w 333375"/>
                <a:gd name="connsiteY0" fmla="*/ 0 h 71438"/>
                <a:gd name="connsiteX1" fmla="*/ 0 w 333375"/>
                <a:gd name="connsiteY1" fmla="*/ 71438 h 71438"/>
                <a:gd name="connsiteX2" fmla="*/ 333375 w 333375"/>
                <a:gd name="connsiteY2" fmla="*/ 9525 h 71438"/>
                <a:gd name="connsiteX3" fmla="*/ 0 w 333375"/>
                <a:gd name="connsiteY3" fmla="*/ 0 h 71438"/>
              </a:gdLst>
              <a:ahLst/>
              <a:cxnLst>
                <a:cxn ang="0">
                  <a:pos x="connsiteX0" y="connsiteY0"/>
                </a:cxn>
                <a:cxn ang="0">
                  <a:pos x="connsiteX1" y="connsiteY1"/>
                </a:cxn>
                <a:cxn ang="0">
                  <a:pos x="connsiteX2" y="connsiteY2"/>
                </a:cxn>
                <a:cxn ang="0">
                  <a:pos x="connsiteX3" y="connsiteY3"/>
                </a:cxn>
              </a:cxnLst>
              <a:rect l="l" t="t" r="r" b="b"/>
              <a:pathLst>
                <a:path w="333375" h="71438">
                  <a:moveTo>
                    <a:pt x="0" y="0"/>
                  </a:moveTo>
                  <a:lnTo>
                    <a:pt x="0" y="71438"/>
                  </a:lnTo>
                  <a:lnTo>
                    <a:pt x="333375" y="9525"/>
                  </a:lnTo>
                  <a:lnTo>
                    <a:pt x="0" y="0"/>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p:cNvSpPr/>
            <p:nvPr/>
          </p:nvSpPr>
          <p:spPr>
            <a:xfrm>
              <a:off x="642910" y="357170"/>
              <a:ext cx="1428773" cy="428643"/>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任意多边形 55"/>
            <p:cNvSpPr/>
            <p:nvPr/>
          </p:nvSpPr>
          <p:spPr>
            <a:xfrm>
              <a:off x="2071683" y="357170"/>
              <a:ext cx="314330" cy="61916"/>
            </a:xfrm>
            <a:custGeom>
              <a:avLst/>
              <a:gdLst>
                <a:gd name="connsiteX0" fmla="*/ 0 w 314325"/>
                <a:gd name="connsiteY0" fmla="*/ 61912 h 61912"/>
                <a:gd name="connsiteX1" fmla="*/ 0 w 314325"/>
                <a:gd name="connsiteY1" fmla="*/ 0 h 61912"/>
                <a:gd name="connsiteX2" fmla="*/ 314325 w 314325"/>
                <a:gd name="connsiteY2" fmla="*/ 61912 h 61912"/>
                <a:gd name="connsiteX3" fmla="*/ 0 w 314325"/>
                <a:gd name="connsiteY3" fmla="*/ 61912 h 61912"/>
              </a:gdLst>
              <a:ahLst/>
              <a:cxnLst>
                <a:cxn ang="0">
                  <a:pos x="connsiteX0" y="connsiteY0"/>
                </a:cxn>
                <a:cxn ang="0">
                  <a:pos x="connsiteX1" y="connsiteY1"/>
                </a:cxn>
                <a:cxn ang="0">
                  <a:pos x="connsiteX2" y="connsiteY2"/>
                </a:cxn>
                <a:cxn ang="0">
                  <a:pos x="connsiteX3" y="connsiteY3"/>
                </a:cxn>
              </a:cxnLst>
              <a:rect l="l" t="t" r="r" b="b"/>
              <a:pathLst>
                <a:path w="314325" h="61912">
                  <a:moveTo>
                    <a:pt x="0" y="61912"/>
                  </a:moveTo>
                  <a:lnTo>
                    <a:pt x="0" y="0"/>
                  </a:lnTo>
                  <a:lnTo>
                    <a:pt x="314325" y="61912"/>
                  </a:lnTo>
                  <a:lnTo>
                    <a:pt x="0" y="61912"/>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 name="组合 5"/>
          <p:cNvGrpSpPr/>
          <p:nvPr/>
        </p:nvGrpSpPr>
        <p:grpSpPr>
          <a:xfrm>
            <a:off x="280744" y="1059582"/>
            <a:ext cx="1661679" cy="576064"/>
            <a:chOff x="1128969" y="3163443"/>
            <a:chExt cx="1661679" cy="576064"/>
          </a:xfrm>
        </p:grpSpPr>
        <p:sp>
          <p:nvSpPr>
            <p:cNvPr id="29" name="椭圆 28"/>
            <p:cNvSpPr/>
            <p:nvPr/>
          </p:nvSpPr>
          <p:spPr>
            <a:xfrm>
              <a:off x="1128969" y="3163443"/>
              <a:ext cx="576064" cy="576064"/>
            </a:xfrm>
            <a:prstGeom prst="ellipse">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latin typeface="Impact" pitchFamily="34" charset="0"/>
                </a:rPr>
                <a:t>4</a:t>
              </a:r>
              <a:endParaRPr lang="zh-CN" altLang="en-US" sz="1600" dirty="0">
                <a:latin typeface="Impact" pitchFamily="34" charset="0"/>
              </a:endParaRPr>
            </a:p>
          </p:txBody>
        </p:sp>
        <p:sp>
          <p:nvSpPr>
            <p:cNvPr id="33" name="TextBox 32"/>
            <p:cNvSpPr txBox="1"/>
            <p:nvPr/>
          </p:nvSpPr>
          <p:spPr>
            <a:xfrm>
              <a:off x="1682652" y="3297587"/>
              <a:ext cx="1107996" cy="369332"/>
            </a:xfrm>
            <a:prstGeom prst="rect">
              <a:avLst/>
            </a:prstGeom>
            <a:noFill/>
          </p:spPr>
          <p:txBody>
            <a:bodyPr wrap="none" rtlCol="0">
              <a:spAutoFit/>
            </a:bodyPr>
            <a:lstStyle/>
            <a:p>
              <a:r>
                <a:rPr lang="zh-CN" altLang="en-US" sz="1800" dirty="0" smtClean="0">
                  <a:solidFill>
                    <a:schemeClr val="bg1"/>
                  </a:solidFill>
                  <a:latin typeface="+mj-lt"/>
                  <a:ea typeface="FZLanTingHeiS-EL-GB"/>
                </a:rPr>
                <a:t>参考文献</a:t>
              </a:r>
              <a:endParaRPr lang="zh-CN" altLang="en-US" sz="1800" dirty="0">
                <a:solidFill>
                  <a:schemeClr val="bg1"/>
                </a:solidFill>
                <a:latin typeface="+mj-lt"/>
                <a:ea typeface="FZLanTingHeiS-EL-GB"/>
              </a:endParaRPr>
            </a:p>
          </p:txBody>
        </p:sp>
      </p:grpSp>
      <p:sp>
        <p:nvSpPr>
          <p:cNvPr id="59" name="TextBox 58"/>
          <p:cNvSpPr txBox="1"/>
          <p:nvPr/>
        </p:nvSpPr>
        <p:spPr>
          <a:xfrm>
            <a:off x="2265040" y="1193726"/>
            <a:ext cx="5688632" cy="2062103"/>
          </a:xfrm>
          <a:prstGeom prst="rect">
            <a:avLst/>
          </a:prstGeom>
          <a:noFill/>
        </p:spPr>
        <p:txBody>
          <a:bodyPr wrap="square" rtlCol="0">
            <a:spAutoFit/>
          </a:bodyPr>
          <a:lstStyle/>
          <a:p>
            <a:r>
              <a:rPr lang="zh-CN" altLang="zh-CN" sz="1600" b="1" dirty="0" smtClean="0">
                <a:solidFill>
                  <a:schemeClr val="bg1"/>
                </a:solidFill>
              </a:rPr>
              <a:t>《软件需求》</a:t>
            </a:r>
            <a:r>
              <a:rPr lang="en-US" altLang="zh-CN" sz="1600" b="1" dirty="0" smtClean="0">
                <a:solidFill>
                  <a:schemeClr val="bg1"/>
                </a:solidFill>
              </a:rPr>
              <a:t>                                            </a:t>
            </a:r>
            <a:r>
              <a:rPr lang="zh-CN" altLang="zh-CN" sz="1600" b="1" dirty="0" smtClean="0">
                <a:solidFill>
                  <a:schemeClr val="bg1"/>
                </a:solidFill>
              </a:rPr>
              <a:t>清华大学出版社 </a:t>
            </a:r>
            <a:endParaRPr lang="zh-CN" altLang="zh-CN" sz="1600" b="1" dirty="0">
              <a:solidFill>
                <a:schemeClr val="bg1"/>
              </a:solidFill>
            </a:endParaRPr>
          </a:p>
          <a:p>
            <a:r>
              <a:rPr lang="zh-CN" altLang="zh-CN" sz="1600" b="1" dirty="0">
                <a:solidFill>
                  <a:schemeClr val="bg1"/>
                </a:solidFill>
              </a:rPr>
              <a:t>《</a:t>
            </a:r>
            <a:r>
              <a:rPr lang="en-US" altLang="zh-CN" sz="1600" b="1" dirty="0" err="1">
                <a:solidFill>
                  <a:schemeClr val="bg1"/>
                </a:solidFill>
              </a:rPr>
              <a:t>Axure</a:t>
            </a:r>
            <a:r>
              <a:rPr lang="en-US" altLang="zh-CN" sz="1600" b="1" dirty="0">
                <a:solidFill>
                  <a:schemeClr val="bg1"/>
                </a:solidFill>
              </a:rPr>
              <a:t> RP8</a:t>
            </a:r>
            <a:r>
              <a:rPr lang="zh-CN" altLang="zh-CN" sz="1600" b="1" dirty="0">
                <a:solidFill>
                  <a:schemeClr val="bg1"/>
                </a:solidFill>
              </a:rPr>
              <a:t>产品原型设计指南》 </a:t>
            </a:r>
            <a:r>
              <a:rPr lang="en-US" altLang="zh-CN" sz="1600" b="1" dirty="0">
                <a:solidFill>
                  <a:schemeClr val="bg1"/>
                </a:solidFill>
              </a:rPr>
              <a:t>      </a:t>
            </a:r>
            <a:r>
              <a:rPr lang="zh-CN" altLang="zh-CN" sz="1600" b="1" dirty="0">
                <a:solidFill>
                  <a:schemeClr val="bg1"/>
                </a:solidFill>
              </a:rPr>
              <a:t>人民邮电出版社</a:t>
            </a:r>
          </a:p>
          <a:p>
            <a:r>
              <a:rPr lang="zh-CN" altLang="zh-CN" sz="1600" b="1" dirty="0">
                <a:solidFill>
                  <a:schemeClr val="bg1"/>
                </a:solidFill>
              </a:rPr>
              <a:t>《软件项目管理》 </a:t>
            </a:r>
            <a:r>
              <a:rPr lang="en-US" altLang="zh-CN" sz="1600" b="1" dirty="0">
                <a:solidFill>
                  <a:schemeClr val="bg1"/>
                </a:solidFill>
              </a:rPr>
              <a:t>                   </a:t>
            </a:r>
            <a:r>
              <a:rPr lang="en-US" altLang="zh-CN" sz="1600" b="1" dirty="0" smtClean="0">
                <a:solidFill>
                  <a:schemeClr val="bg1"/>
                </a:solidFill>
              </a:rPr>
              <a:t>               </a:t>
            </a:r>
            <a:r>
              <a:rPr lang="zh-CN" altLang="zh-CN" sz="1600" b="1" dirty="0" smtClean="0">
                <a:solidFill>
                  <a:schemeClr val="bg1"/>
                </a:solidFill>
              </a:rPr>
              <a:t>机械</a:t>
            </a:r>
            <a:r>
              <a:rPr lang="zh-CN" altLang="zh-CN" sz="1600" b="1" dirty="0">
                <a:solidFill>
                  <a:schemeClr val="bg1"/>
                </a:solidFill>
              </a:rPr>
              <a:t>工业出版社 </a:t>
            </a:r>
          </a:p>
          <a:p>
            <a:r>
              <a:rPr lang="zh-CN" altLang="zh-CN" sz="1600" b="1" dirty="0">
                <a:solidFill>
                  <a:schemeClr val="bg1"/>
                </a:solidFill>
              </a:rPr>
              <a:t>《</a:t>
            </a:r>
            <a:r>
              <a:rPr lang="en-US" altLang="zh-CN" sz="1600" b="1" dirty="0" err="1">
                <a:solidFill>
                  <a:schemeClr val="bg1"/>
                </a:solidFill>
              </a:rPr>
              <a:t>Axure</a:t>
            </a:r>
            <a:r>
              <a:rPr lang="en-US" altLang="zh-CN" sz="1600" b="1" dirty="0">
                <a:solidFill>
                  <a:schemeClr val="bg1"/>
                </a:solidFill>
              </a:rPr>
              <a:t> RP 8.0 </a:t>
            </a:r>
            <a:r>
              <a:rPr lang="zh-CN" altLang="zh-CN" sz="1600" b="1" dirty="0">
                <a:solidFill>
                  <a:schemeClr val="bg1"/>
                </a:solidFill>
              </a:rPr>
              <a:t>入门宝典》 </a:t>
            </a:r>
            <a:r>
              <a:rPr lang="en-US" altLang="zh-CN" sz="1600" b="1" dirty="0">
                <a:solidFill>
                  <a:schemeClr val="bg1"/>
                </a:solidFill>
              </a:rPr>
              <a:t>          </a:t>
            </a:r>
            <a:r>
              <a:rPr lang="en-US" altLang="zh-CN" sz="1600" b="1" dirty="0" smtClean="0">
                <a:solidFill>
                  <a:schemeClr val="bg1"/>
                </a:solidFill>
              </a:rPr>
              <a:t>         </a:t>
            </a:r>
            <a:r>
              <a:rPr lang="zh-CN" altLang="zh-CN" sz="1600" b="1" dirty="0" smtClean="0">
                <a:solidFill>
                  <a:schemeClr val="bg1"/>
                </a:solidFill>
              </a:rPr>
              <a:t>人民</a:t>
            </a:r>
            <a:r>
              <a:rPr lang="zh-CN" altLang="zh-CN" sz="1600" b="1" dirty="0">
                <a:solidFill>
                  <a:schemeClr val="bg1"/>
                </a:solidFill>
              </a:rPr>
              <a:t>邮电出版社</a:t>
            </a:r>
          </a:p>
          <a:p>
            <a:r>
              <a:rPr lang="en-US" altLang="zh-CN" sz="1600" b="1" dirty="0" smtClean="0">
                <a:solidFill>
                  <a:schemeClr val="bg1"/>
                </a:solidFill>
              </a:rPr>
              <a:t>《</a:t>
            </a:r>
            <a:r>
              <a:rPr lang="zh-CN" altLang="en-US" sz="1600" b="1" dirty="0" smtClean="0">
                <a:solidFill>
                  <a:schemeClr val="bg1"/>
                </a:solidFill>
              </a:rPr>
              <a:t>软件工程导论</a:t>
            </a:r>
            <a:r>
              <a:rPr lang="en-US" altLang="zh-CN" sz="1600" b="1" dirty="0" smtClean="0">
                <a:solidFill>
                  <a:schemeClr val="bg1"/>
                </a:solidFill>
              </a:rPr>
              <a:t>》                                   </a:t>
            </a:r>
            <a:r>
              <a:rPr lang="zh-CN" altLang="zh-CN" sz="1600" b="1" dirty="0" smtClean="0">
                <a:solidFill>
                  <a:schemeClr val="bg1"/>
                </a:solidFill>
              </a:rPr>
              <a:t>清华大学出版社</a:t>
            </a:r>
            <a:endParaRPr lang="en-US" altLang="zh-CN" sz="1600" b="1" dirty="0" smtClean="0">
              <a:solidFill>
                <a:schemeClr val="bg1"/>
              </a:solidFill>
            </a:endParaRPr>
          </a:p>
          <a:p>
            <a:r>
              <a:rPr lang="en-US" altLang="zh-CN" sz="1600" b="1" dirty="0" smtClean="0">
                <a:solidFill>
                  <a:schemeClr val="bg1"/>
                </a:solidFill>
              </a:rPr>
              <a:t>《UML</a:t>
            </a:r>
            <a:r>
              <a:rPr lang="zh-CN" altLang="en-US" sz="1600" b="1" dirty="0" smtClean="0">
                <a:solidFill>
                  <a:schemeClr val="bg1"/>
                </a:solidFill>
              </a:rPr>
              <a:t>用户指南</a:t>
            </a:r>
            <a:r>
              <a:rPr lang="en-US" altLang="zh-CN" sz="1600" b="1" dirty="0" smtClean="0">
                <a:solidFill>
                  <a:schemeClr val="bg1"/>
                </a:solidFill>
              </a:rPr>
              <a:t>》                                   </a:t>
            </a:r>
            <a:r>
              <a:rPr lang="zh-CN" altLang="zh-CN" sz="1600" b="1" dirty="0" smtClean="0">
                <a:solidFill>
                  <a:schemeClr val="bg1"/>
                </a:solidFill>
              </a:rPr>
              <a:t>人民</a:t>
            </a:r>
            <a:r>
              <a:rPr lang="zh-CN" altLang="zh-CN" sz="1600" b="1" dirty="0">
                <a:solidFill>
                  <a:schemeClr val="bg1"/>
                </a:solidFill>
              </a:rPr>
              <a:t>邮电</a:t>
            </a:r>
            <a:r>
              <a:rPr lang="zh-CN" altLang="zh-CN" sz="1600" b="1" dirty="0" smtClean="0">
                <a:solidFill>
                  <a:schemeClr val="bg1"/>
                </a:solidFill>
              </a:rPr>
              <a:t>出版社</a:t>
            </a:r>
            <a:endParaRPr lang="en-US" altLang="zh-CN" sz="1600" b="1" dirty="0" smtClean="0">
              <a:solidFill>
                <a:schemeClr val="bg1"/>
              </a:solidFill>
            </a:endParaRPr>
          </a:p>
          <a:p>
            <a:r>
              <a:rPr lang="en-US" altLang="zh-CN" sz="1600" b="1" dirty="0" smtClean="0">
                <a:solidFill>
                  <a:schemeClr val="bg1"/>
                </a:solidFill>
              </a:rPr>
              <a:t>《UML2</a:t>
            </a:r>
            <a:r>
              <a:rPr lang="zh-CN" altLang="en-US" sz="1600" b="1" dirty="0" smtClean="0">
                <a:solidFill>
                  <a:schemeClr val="bg1"/>
                </a:solidFill>
              </a:rPr>
              <a:t>基础、建模与设计教程</a:t>
            </a:r>
            <a:r>
              <a:rPr lang="en-US" altLang="zh-CN" sz="1600" b="1" dirty="0" smtClean="0">
                <a:solidFill>
                  <a:schemeClr val="bg1"/>
                </a:solidFill>
              </a:rPr>
              <a:t>》       </a:t>
            </a:r>
            <a:r>
              <a:rPr lang="zh-CN" altLang="en-US" sz="1600" b="1" dirty="0" smtClean="0">
                <a:solidFill>
                  <a:schemeClr val="bg1"/>
                </a:solidFill>
              </a:rPr>
              <a:t>清华大学出版社</a:t>
            </a:r>
            <a:endParaRPr lang="en-US" altLang="zh-CN" sz="1600" b="1" dirty="0">
              <a:solidFill>
                <a:schemeClr val="bg1"/>
              </a:solidFill>
            </a:endParaRPr>
          </a:p>
          <a:p>
            <a:r>
              <a:rPr lang="en-US" altLang="zh-CN" sz="1600" b="1" dirty="0">
                <a:solidFill>
                  <a:schemeClr val="bg1"/>
                </a:solidFill>
              </a:rPr>
              <a:t>《 C2-PRD-</a:t>
            </a:r>
            <a:r>
              <a:rPr lang="zh-CN" altLang="en-US" sz="1600" b="1" dirty="0">
                <a:solidFill>
                  <a:schemeClr val="bg1"/>
                </a:solidFill>
              </a:rPr>
              <a:t>项目描述</a:t>
            </a:r>
            <a:r>
              <a:rPr lang="en-US" altLang="zh-CN" sz="1600" b="1" dirty="0">
                <a:solidFill>
                  <a:schemeClr val="bg1"/>
                </a:solidFill>
              </a:rPr>
              <a:t>-</a:t>
            </a:r>
            <a:r>
              <a:rPr lang="en-US" altLang="zh-CN" sz="1600" b="1" dirty="0" smtClean="0">
                <a:solidFill>
                  <a:schemeClr val="bg1"/>
                </a:solidFill>
              </a:rPr>
              <a:t>2017》</a:t>
            </a:r>
          </a:p>
        </p:txBody>
      </p:sp>
    </p:spTree>
    <p:extLst>
      <p:ext uri="{BB962C8B-B14F-4D97-AF65-F5344CB8AC3E}">
        <p14:creationId xmlns:p14="http://schemas.microsoft.com/office/powerpoint/2010/main" val="3703872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500"/>
                                        <p:tgtEl>
                                          <p:spTgt spid="59"/>
                                        </p:tgtEl>
                                      </p:cBhvr>
                                    </p:animEffect>
                                  </p:childTnLst>
                                </p:cTn>
                              </p:par>
                              <p:par>
                                <p:cTn id="8" presetID="50" presetClass="entr" presetSubtype="0" decel="100000" fill="hold" nodeType="withEffect">
                                  <p:stCondLst>
                                    <p:cond delay="200"/>
                                  </p:stCondLst>
                                  <p:childTnLst>
                                    <p:set>
                                      <p:cBhvr>
                                        <p:cTn id="9" dur="1" fill="hold">
                                          <p:stCondLst>
                                            <p:cond delay="0"/>
                                          </p:stCondLst>
                                        </p:cTn>
                                        <p:tgtEl>
                                          <p:spTgt spid="6"/>
                                        </p:tgtEl>
                                        <p:attrNameLst>
                                          <p:attrName>style.visibility</p:attrName>
                                        </p:attrNameLst>
                                      </p:cBhvr>
                                      <p:to>
                                        <p:strVal val="visible"/>
                                      </p:to>
                                    </p:set>
                                    <p:anim calcmode="lin" valueType="num">
                                      <p:cBhvr>
                                        <p:cTn id="10" dur="1000" fill="hold"/>
                                        <p:tgtEl>
                                          <p:spTgt spid="6"/>
                                        </p:tgtEl>
                                        <p:attrNameLst>
                                          <p:attrName>ppt_w</p:attrName>
                                        </p:attrNameLst>
                                      </p:cBhvr>
                                      <p:tavLst>
                                        <p:tav tm="0">
                                          <p:val>
                                            <p:strVal val="#ppt_w+.3"/>
                                          </p:val>
                                        </p:tav>
                                        <p:tav tm="100000">
                                          <p:val>
                                            <p:strVal val="#ppt_w"/>
                                          </p:val>
                                        </p:tav>
                                      </p:tavLst>
                                    </p:anim>
                                    <p:anim calcmode="lin" valueType="num">
                                      <p:cBhvr>
                                        <p:cTn id="11" dur="1000" fill="hold"/>
                                        <p:tgtEl>
                                          <p:spTgt spid="6"/>
                                        </p:tgtEl>
                                        <p:attrNameLst>
                                          <p:attrName>ppt_h</p:attrName>
                                        </p:attrNameLst>
                                      </p:cBhvr>
                                      <p:tavLst>
                                        <p:tav tm="0">
                                          <p:val>
                                            <p:strVal val="#ppt_h"/>
                                          </p:val>
                                        </p:tav>
                                        <p:tav tm="100000">
                                          <p:val>
                                            <p:strVal val="#ppt_h"/>
                                          </p:val>
                                        </p:tav>
                                      </p:tavLst>
                                    </p:anim>
                                    <p:animEffect transition="in" filter="fade">
                                      <p:cBhvr>
                                        <p:cTn id="12"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p:cNvGrpSpPr/>
          <p:nvPr/>
        </p:nvGrpSpPr>
        <p:grpSpPr>
          <a:xfrm>
            <a:off x="-14328" y="1815666"/>
            <a:ext cx="9186984" cy="1512168"/>
            <a:chOff x="-640233" y="2078850"/>
            <a:chExt cx="13514685" cy="2700300"/>
          </a:xfrm>
        </p:grpSpPr>
        <p:sp>
          <p:nvSpPr>
            <p:cNvPr id="8" name="矩形 7"/>
            <p:cNvSpPr/>
            <p:nvPr/>
          </p:nvSpPr>
          <p:spPr>
            <a:xfrm>
              <a:off x="-640232" y="2240867"/>
              <a:ext cx="13472465" cy="2376264"/>
            </a:xfrm>
            <a:prstGeom prst="rect">
              <a:avLst/>
            </a:prstGeom>
            <a:solidFill>
              <a:schemeClr val="bg1">
                <a:alpha val="4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640233" y="2078850"/>
              <a:ext cx="13514685" cy="2700300"/>
            </a:xfrm>
            <a:prstGeom prst="rect">
              <a:avLst/>
            </a:prstGeom>
            <a:solidFill>
              <a:schemeClr val="bg1">
                <a:alpha val="4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12" name="六边形 11"/>
          <p:cNvSpPr/>
          <p:nvPr/>
        </p:nvSpPr>
        <p:spPr>
          <a:xfrm>
            <a:off x="1061610" y="1690372"/>
            <a:ext cx="501176" cy="432048"/>
          </a:xfrm>
          <a:prstGeom prst="hexagon">
            <a:avLst/>
          </a:prstGeom>
          <a:solidFill>
            <a:schemeClr val="bg1">
              <a:alpha val="4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spcCol="0" rtlCol="0" anchor="ctr"/>
          <a:lstStyle/>
          <a:p>
            <a:pPr algn="ctr"/>
            <a:endParaRPr lang="zh-CN" altLang="en-US"/>
          </a:p>
        </p:txBody>
      </p:sp>
      <p:sp>
        <p:nvSpPr>
          <p:cNvPr id="13" name="六边形 12"/>
          <p:cNvSpPr/>
          <p:nvPr/>
        </p:nvSpPr>
        <p:spPr>
          <a:xfrm>
            <a:off x="1013201" y="3836093"/>
            <a:ext cx="751764" cy="648072"/>
          </a:xfrm>
          <a:prstGeom prst="hexagon">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spcCol="0" rtlCol="0" anchor="ctr"/>
          <a:lstStyle/>
          <a:p>
            <a:pPr algn="ctr"/>
            <a:endParaRPr lang="zh-CN" altLang="en-US"/>
          </a:p>
        </p:txBody>
      </p:sp>
      <p:sp>
        <p:nvSpPr>
          <p:cNvPr id="14" name="六边形 13"/>
          <p:cNvSpPr/>
          <p:nvPr/>
        </p:nvSpPr>
        <p:spPr>
          <a:xfrm>
            <a:off x="5166066" y="3662139"/>
            <a:ext cx="594066" cy="512126"/>
          </a:xfrm>
          <a:prstGeom prst="hexagon">
            <a:avLst/>
          </a:prstGeom>
          <a:solidFill>
            <a:schemeClr val="bg1">
              <a:alpha val="4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spcCol="0" rtlCol="0" anchor="ctr"/>
          <a:lstStyle/>
          <a:p>
            <a:pPr algn="ctr"/>
            <a:endParaRPr lang="zh-CN" altLang="en-US"/>
          </a:p>
        </p:txBody>
      </p:sp>
      <p:sp>
        <p:nvSpPr>
          <p:cNvPr id="15" name="六边形 14"/>
          <p:cNvSpPr/>
          <p:nvPr/>
        </p:nvSpPr>
        <p:spPr>
          <a:xfrm>
            <a:off x="6921261" y="1610294"/>
            <a:ext cx="594066" cy="512126"/>
          </a:xfrm>
          <a:prstGeom prst="hexagon">
            <a:avLst/>
          </a:prstGeom>
          <a:solidFill>
            <a:schemeClr val="bg1">
              <a:alpha val="4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spcCol="0" rtlCol="0" anchor="ctr"/>
          <a:lstStyle/>
          <a:p>
            <a:pPr algn="ctr"/>
            <a:endParaRPr lang="zh-CN" altLang="en-US"/>
          </a:p>
        </p:txBody>
      </p:sp>
      <p:sp>
        <p:nvSpPr>
          <p:cNvPr id="16" name="六边形 15"/>
          <p:cNvSpPr/>
          <p:nvPr/>
        </p:nvSpPr>
        <p:spPr>
          <a:xfrm>
            <a:off x="2827684" y="3160671"/>
            <a:ext cx="594066" cy="512126"/>
          </a:xfrm>
          <a:prstGeom prst="hexagon">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spcCol="0" rtlCol="0" anchor="ctr"/>
          <a:lstStyle/>
          <a:p>
            <a:pPr algn="ctr"/>
            <a:endParaRPr lang="zh-CN" altLang="en-US"/>
          </a:p>
        </p:txBody>
      </p:sp>
      <p:sp>
        <p:nvSpPr>
          <p:cNvPr id="17" name="六边形 16"/>
          <p:cNvSpPr/>
          <p:nvPr/>
        </p:nvSpPr>
        <p:spPr>
          <a:xfrm>
            <a:off x="8028384" y="140643"/>
            <a:ext cx="1004486" cy="865935"/>
          </a:xfrm>
          <a:prstGeom prst="hexagon">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spcCol="0" rtlCol="0" anchor="ctr"/>
          <a:lstStyle/>
          <a:p>
            <a:pPr algn="ctr"/>
            <a:endParaRPr lang="zh-CN" altLang="en-US"/>
          </a:p>
        </p:txBody>
      </p:sp>
      <p:sp>
        <p:nvSpPr>
          <p:cNvPr id="18" name="六边形 17"/>
          <p:cNvSpPr/>
          <p:nvPr/>
        </p:nvSpPr>
        <p:spPr>
          <a:xfrm>
            <a:off x="8028384" y="4228102"/>
            <a:ext cx="594066" cy="512126"/>
          </a:xfrm>
          <a:prstGeom prst="hexagon">
            <a:avLst/>
          </a:prstGeom>
          <a:solidFill>
            <a:schemeClr val="bg1">
              <a:alpha val="4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spcCol="0" rtlCol="0" anchor="ctr"/>
          <a:lstStyle/>
          <a:p>
            <a:pPr algn="ctr"/>
            <a:endParaRPr lang="zh-CN" altLang="en-US"/>
          </a:p>
        </p:txBody>
      </p:sp>
      <p:sp>
        <p:nvSpPr>
          <p:cNvPr id="19" name="六边形 18"/>
          <p:cNvSpPr/>
          <p:nvPr/>
        </p:nvSpPr>
        <p:spPr>
          <a:xfrm>
            <a:off x="4582042" y="1098169"/>
            <a:ext cx="594066" cy="512126"/>
          </a:xfrm>
          <a:prstGeom prst="hexagon">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spcCol="0" rtlCol="0" anchor="ctr"/>
          <a:lstStyle/>
          <a:p>
            <a:pPr algn="ctr"/>
            <a:endParaRPr lang="zh-CN" altLang="en-US"/>
          </a:p>
        </p:txBody>
      </p:sp>
      <p:sp>
        <p:nvSpPr>
          <p:cNvPr id="20" name="TextBox 19"/>
          <p:cNvSpPr txBox="1"/>
          <p:nvPr/>
        </p:nvSpPr>
        <p:spPr>
          <a:xfrm>
            <a:off x="2735412" y="2029293"/>
            <a:ext cx="3673185" cy="1084912"/>
          </a:xfrm>
          <a:prstGeom prst="rect">
            <a:avLst/>
          </a:prstGeom>
          <a:noFill/>
        </p:spPr>
        <p:txBody>
          <a:bodyPr wrap="none" lIns="68580" tIns="34290" rIns="68580" bIns="34290" rtlCol="0">
            <a:spAutoFit/>
          </a:bodyPr>
          <a:lstStyle/>
          <a:p>
            <a:pPr algn="ctr"/>
            <a:r>
              <a:rPr lang="zh-CN" altLang="en-US" sz="3300" b="1" dirty="0" smtClean="0">
                <a:blipFill>
                  <a:blip r:embed="rId2"/>
                  <a:stretch>
                    <a:fillRect/>
                  </a:stretch>
                </a:blipFill>
                <a:latin typeface="微软雅黑" pitchFamily="34" charset="-122"/>
                <a:ea typeface="微软雅黑" pitchFamily="34" charset="-122"/>
              </a:rPr>
              <a:t>感谢聆听</a:t>
            </a:r>
            <a:endParaRPr lang="en-US" altLang="zh-CN" sz="3300" b="1" dirty="0" smtClean="0">
              <a:blipFill>
                <a:blip r:embed="rId2"/>
                <a:stretch>
                  <a:fillRect/>
                </a:stretch>
              </a:blipFill>
              <a:latin typeface="微软雅黑" pitchFamily="34" charset="-122"/>
              <a:ea typeface="微软雅黑" pitchFamily="34" charset="-122"/>
            </a:endParaRPr>
          </a:p>
          <a:p>
            <a:pPr algn="ctr"/>
            <a:r>
              <a:rPr lang="en-US" altLang="zh-CN" sz="3300" b="1" dirty="0" smtClean="0">
                <a:blipFill>
                  <a:blip r:embed="rId2"/>
                  <a:stretch>
                    <a:fillRect/>
                  </a:stretch>
                </a:blipFill>
                <a:ea typeface="微软雅黑" pitchFamily="34" charset="-122"/>
              </a:rPr>
              <a:t>Thanks for watching</a:t>
            </a:r>
            <a:endParaRPr lang="zh-CN" altLang="en-US" sz="3300" b="1" dirty="0">
              <a:blipFill>
                <a:blip r:embed="rId2"/>
                <a:stretch>
                  <a:fillRect/>
                </a:stretch>
              </a:blipFill>
              <a:ea typeface="微软雅黑" pitchFamily="34" charset="-122"/>
            </a:endParaRPr>
          </a:p>
        </p:txBody>
      </p:sp>
      <p:sp>
        <p:nvSpPr>
          <p:cNvPr id="21" name="六边形 20"/>
          <p:cNvSpPr/>
          <p:nvPr/>
        </p:nvSpPr>
        <p:spPr>
          <a:xfrm>
            <a:off x="8833936" y="1976420"/>
            <a:ext cx="338720" cy="292000"/>
          </a:xfrm>
          <a:prstGeom prst="hexagon">
            <a:avLst/>
          </a:prstGeom>
          <a:solidFill>
            <a:schemeClr val="bg1">
              <a:alpha val="4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spcCol="0" rtlCol="0" anchor="ctr"/>
          <a:lstStyle/>
          <a:p>
            <a:pPr algn="ctr"/>
            <a:endParaRPr lang="zh-CN" altLang="en-US"/>
          </a:p>
        </p:txBody>
      </p:sp>
      <p:sp>
        <p:nvSpPr>
          <p:cNvPr id="2" name="TextBox 1"/>
          <p:cNvSpPr txBox="1"/>
          <p:nvPr/>
        </p:nvSpPr>
        <p:spPr>
          <a:xfrm>
            <a:off x="4122999" y="3414438"/>
            <a:ext cx="184731" cy="307777"/>
          </a:xfrm>
          <a:prstGeom prst="rect">
            <a:avLst/>
          </a:prstGeom>
          <a:noFill/>
        </p:spPr>
        <p:txBody>
          <a:bodyPr wrap="none" rtlCol="0">
            <a:spAutoFit/>
          </a:bodyPr>
          <a:lstStyle/>
          <a:p>
            <a:endParaRPr lang="zh-CN" altLang="en-US" dirty="0">
              <a:solidFill>
                <a:schemeClr val="bg1"/>
              </a:solidFill>
              <a:latin typeface="冬青黑体简体中文 W3" pitchFamily="34" charset="-122"/>
              <a:ea typeface="冬青黑体简体中文 W3" pitchFamily="34" charset="-122"/>
            </a:endParaRPr>
          </a:p>
        </p:txBody>
      </p:sp>
    </p:spTree>
    <p:extLst>
      <p:ext uri="{BB962C8B-B14F-4D97-AF65-F5344CB8AC3E}">
        <p14:creationId xmlns:p14="http://schemas.microsoft.com/office/powerpoint/2010/main" val="1406215944"/>
      </p:ext>
    </p:extLst>
  </p:cSld>
  <p:clrMapOvr>
    <a:masterClrMapping/>
  </p:clrMapOvr>
  <p:transition spd="slow">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0" y="228926"/>
            <a:ext cx="9144000" cy="582602"/>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1128969" y="320172"/>
            <a:ext cx="1210588" cy="400110"/>
          </a:xfrm>
          <a:prstGeom prst="rect">
            <a:avLst/>
          </a:prstGeom>
        </p:spPr>
        <p:txBody>
          <a:bodyPr wrap="none">
            <a:spAutoFit/>
          </a:bodyPr>
          <a:lstStyle/>
          <a:p>
            <a:r>
              <a:rPr lang="zh-CN" altLang="en-US" sz="2000" dirty="0">
                <a:solidFill>
                  <a:schemeClr val="bg1"/>
                </a:solidFill>
                <a:latin typeface="微软雅黑" pitchFamily="34" charset="-122"/>
                <a:ea typeface="微软雅黑" pitchFamily="34" charset="-122"/>
              </a:rPr>
              <a:t>阶段回顾</a:t>
            </a:r>
            <a:endParaRPr lang="zh-CN" altLang="en-US" sz="2000" dirty="0">
              <a:solidFill>
                <a:schemeClr val="bg1"/>
              </a:solidFill>
              <a:latin typeface="微软雅黑" pitchFamily="34" charset="-122"/>
              <a:ea typeface="微软雅黑" pitchFamily="34" charset="-122"/>
            </a:endParaRPr>
          </a:p>
        </p:txBody>
      </p:sp>
      <p:sp>
        <p:nvSpPr>
          <p:cNvPr id="7" name="泪滴形 6"/>
          <p:cNvSpPr/>
          <p:nvPr/>
        </p:nvSpPr>
        <p:spPr>
          <a:xfrm>
            <a:off x="287524" y="267494"/>
            <a:ext cx="504056" cy="504056"/>
          </a:xfrm>
          <a:prstGeom prst="teardrop">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319324" y="280194"/>
            <a:ext cx="809645" cy="400110"/>
          </a:xfrm>
          <a:prstGeom prst="rect">
            <a:avLst/>
          </a:prstGeom>
        </p:spPr>
        <p:txBody>
          <a:bodyPr wrap="none">
            <a:spAutoFit/>
          </a:bodyPr>
          <a:lstStyle/>
          <a:p>
            <a:pPr lvl="0" algn="ctr" defTabSz="914400"/>
            <a:r>
              <a:rPr lang="en-US" altLang="zh-CN" sz="2000" b="1" dirty="0" smtClean="0">
                <a:solidFill>
                  <a:schemeClr val="bg1"/>
                </a:solidFill>
              </a:rPr>
              <a:t>Part 1</a:t>
            </a:r>
            <a:endParaRPr lang="zh-CN" altLang="en-US" sz="2000" b="1" dirty="0">
              <a:solidFill>
                <a:schemeClr val="bg1"/>
              </a:solidFill>
            </a:endParaRPr>
          </a:p>
        </p:txBody>
      </p:sp>
      <p:grpSp>
        <p:nvGrpSpPr>
          <p:cNvPr id="53" name="组合 15"/>
          <p:cNvGrpSpPr>
            <a:grpSpLocks/>
          </p:cNvGrpSpPr>
          <p:nvPr/>
        </p:nvGrpSpPr>
        <p:grpSpPr bwMode="auto">
          <a:xfrm flipH="1">
            <a:off x="7308304" y="95438"/>
            <a:ext cx="1850380" cy="835254"/>
            <a:chOff x="642910" y="357170"/>
            <a:chExt cx="1762153" cy="428643"/>
          </a:xfrm>
        </p:grpSpPr>
        <p:sp>
          <p:nvSpPr>
            <p:cNvPr id="54" name="任意多边形 53"/>
            <p:cNvSpPr/>
            <p:nvPr/>
          </p:nvSpPr>
          <p:spPr>
            <a:xfrm>
              <a:off x="2071683" y="714373"/>
              <a:ext cx="333380" cy="71440"/>
            </a:xfrm>
            <a:custGeom>
              <a:avLst/>
              <a:gdLst>
                <a:gd name="connsiteX0" fmla="*/ 0 w 333375"/>
                <a:gd name="connsiteY0" fmla="*/ 0 h 71438"/>
                <a:gd name="connsiteX1" fmla="*/ 0 w 333375"/>
                <a:gd name="connsiteY1" fmla="*/ 71438 h 71438"/>
                <a:gd name="connsiteX2" fmla="*/ 333375 w 333375"/>
                <a:gd name="connsiteY2" fmla="*/ 9525 h 71438"/>
                <a:gd name="connsiteX3" fmla="*/ 0 w 333375"/>
                <a:gd name="connsiteY3" fmla="*/ 0 h 71438"/>
              </a:gdLst>
              <a:ahLst/>
              <a:cxnLst>
                <a:cxn ang="0">
                  <a:pos x="connsiteX0" y="connsiteY0"/>
                </a:cxn>
                <a:cxn ang="0">
                  <a:pos x="connsiteX1" y="connsiteY1"/>
                </a:cxn>
                <a:cxn ang="0">
                  <a:pos x="connsiteX2" y="connsiteY2"/>
                </a:cxn>
                <a:cxn ang="0">
                  <a:pos x="connsiteX3" y="connsiteY3"/>
                </a:cxn>
              </a:cxnLst>
              <a:rect l="l" t="t" r="r" b="b"/>
              <a:pathLst>
                <a:path w="333375" h="71438">
                  <a:moveTo>
                    <a:pt x="0" y="0"/>
                  </a:moveTo>
                  <a:lnTo>
                    <a:pt x="0" y="71438"/>
                  </a:lnTo>
                  <a:lnTo>
                    <a:pt x="333375" y="9525"/>
                  </a:lnTo>
                  <a:lnTo>
                    <a:pt x="0" y="0"/>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p:cNvSpPr/>
            <p:nvPr/>
          </p:nvSpPr>
          <p:spPr>
            <a:xfrm>
              <a:off x="642910" y="357170"/>
              <a:ext cx="1428773" cy="428643"/>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任意多边形 55"/>
            <p:cNvSpPr/>
            <p:nvPr/>
          </p:nvSpPr>
          <p:spPr>
            <a:xfrm>
              <a:off x="2071683" y="357170"/>
              <a:ext cx="314330" cy="61916"/>
            </a:xfrm>
            <a:custGeom>
              <a:avLst/>
              <a:gdLst>
                <a:gd name="connsiteX0" fmla="*/ 0 w 314325"/>
                <a:gd name="connsiteY0" fmla="*/ 61912 h 61912"/>
                <a:gd name="connsiteX1" fmla="*/ 0 w 314325"/>
                <a:gd name="connsiteY1" fmla="*/ 0 h 61912"/>
                <a:gd name="connsiteX2" fmla="*/ 314325 w 314325"/>
                <a:gd name="connsiteY2" fmla="*/ 61912 h 61912"/>
                <a:gd name="connsiteX3" fmla="*/ 0 w 314325"/>
                <a:gd name="connsiteY3" fmla="*/ 61912 h 61912"/>
              </a:gdLst>
              <a:ahLst/>
              <a:cxnLst>
                <a:cxn ang="0">
                  <a:pos x="connsiteX0" y="connsiteY0"/>
                </a:cxn>
                <a:cxn ang="0">
                  <a:pos x="connsiteX1" y="connsiteY1"/>
                </a:cxn>
                <a:cxn ang="0">
                  <a:pos x="connsiteX2" y="connsiteY2"/>
                </a:cxn>
                <a:cxn ang="0">
                  <a:pos x="connsiteX3" y="connsiteY3"/>
                </a:cxn>
              </a:cxnLst>
              <a:rect l="l" t="t" r="r" b="b"/>
              <a:pathLst>
                <a:path w="314325" h="61912">
                  <a:moveTo>
                    <a:pt x="0" y="61912"/>
                  </a:moveTo>
                  <a:lnTo>
                    <a:pt x="0" y="0"/>
                  </a:lnTo>
                  <a:lnTo>
                    <a:pt x="314325" y="61912"/>
                  </a:lnTo>
                  <a:lnTo>
                    <a:pt x="0" y="61912"/>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7" name="TextBox 56"/>
          <p:cNvSpPr txBox="1"/>
          <p:nvPr/>
        </p:nvSpPr>
        <p:spPr>
          <a:xfrm>
            <a:off x="8044616" y="334856"/>
            <a:ext cx="727828" cy="369332"/>
          </a:xfrm>
          <a:prstGeom prst="rect">
            <a:avLst/>
          </a:prstGeom>
          <a:noFill/>
        </p:spPr>
        <p:txBody>
          <a:bodyPr wrap="none" rtlCol="0">
            <a:spAutoFit/>
          </a:bodyPr>
          <a:lstStyle/>
          <a:p>
            <a:r>
              <a:rPr lang="en-US" altLang="zh-CN" sz="1800" dirty="0" smtClean="0">
                <a:solidFill>
                  <a:schemeClr val="bg1"/>
                </a:solidFill>
              </a:rPr>
              <a:t>LOGO</a:t>
            </a:r>
            <a:endParaRPr lang="zh-CN" altLang="en-US" sz="1800" dirty="0">
              <a:solidFill>
                <a:schemeClr val="bg1"/>
              </a:solidFill>
            </a:endParaRPr>
          </a:p>
        </p:txBody>
      </p:sp>
      <p:grpSp>
        <p:nvGrpSpPr>
          <p:cNvPr id="5" name="组合 4"/>
          <p:cNvGrpSpPr/>
          <p:nvPr/>
        </p:nvGrpSpPr>
        <p:grpSpPr>
          <a:xfrm>
            <a:off x="287524" y="1059582"/>
            <a:ext cx="1643210" cy="576064"/>
            <a:chOff x="5391750" y="1491630"/>
            <a:chExt cx="1643210" cy="576064"/>
          </a:xfrm>
        </p:grpSpPr>
        <p:sp>
          <p:nvSpPr>
            <p:cNvPr id="28" name="椭圆 27"/>
            <p:cNvSpPr/>
            <p:nvPr/>
          </p:nvSpPr>
          <p:spPr>
            <a:xfrm>
              <a:off x="5391750" y="1491630"/>
              <a:ext cx="576064" cy="576064"/>
            </a:xfrm>
            <a:prstGeom prst="ellipse">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latin typeface="Impact" pitchFamily="34" charset="0"/>
                </a:rPr>
                <a:t>02</a:t>
              </a:r>
              <a:endParaRPr lang="zh-CN" altLang="en-US" sz="1600" dirty="0">
                <a:latin typeface="Impact" pitchFamily="34" charset="0"/>
              </a:endParaRPr>
            </a:p>
          </p:txBody>
        </p:sp>
        <p:sp>
          <p:nvSpPr>
            <p:cNvPr id="32" name="TextBox 31"/>
            <p:cNvSpPr txBox="1"/>
            <p:nvPr/>
          </p:nvSpPr>
          <p:spPr>
            <a:xfrm>
              <a:off x="5952612" y="1625774"/>
              <a:ext cx="1082348" cy="307777"/>
            </a:xfrm>
            <a:prstGeom prst="rect">
              <a:avLst/>
            </a:prstGeom>
            <a:noFill/>
          </p:spPr>
          <p:txBody>
            <a:bodyPr wrap="none" rtlCol="0">
              <a:spAutoFit/>
            </a:bodyPr>
            <a:lstStyle/>
            <a:p>
              <a:r>
                <a:rPr lang="zh-CN" altLang="en-US" dirty="0" smtClean="0">
                  <a:solidFill>
                    <a:schemeClr val="bg1"/>
                  </a:solidFill>
                  <a:latin typeface="+mj-lt"/>
                  <a:ea typeface="FZLanTingHeiS-EL-GB"/>
                </a:rPr>
                <a:t>里程碑任务</a:t>
              </a:r>
              <a:endParaRPr lang="zh-CN" altLang="en-US" dirty="0">
                <a:solidFill>
                  <a:schemeClr val="bg1"/>
                </a:solidFill>
                <a:latin typeface="+mj-lt"/>
                <a:ea typeface="FZLanTingHeiS-EL-GB"/>
              </a:endParaRPr>
            </a:p>
          </p:txBody>
        </p:sp>
      </p:gr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34229" y="930692"/>
            <a:ext cx="4618023" cy="3855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06319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nodeType="withEffect">
                                  <p:stCondLst>
                                    <p:cond delay="10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strVal val="#ppt_w+.3"/>
                                          </p:val>
                                        </p:tav>
                                        <p:tav tm="100000">
                                          <p:val>
                                            <p:strVal val="#ppt_w"/>
                                          </p:val>
                                        </p:tav>
                                      </p:tavLst>
                                    </p:anim>
                                    <p:anim calcmode="lin" valueType="num">
                                      <p:cBhvr>
                                        <p:cTn id="8" dur="1000" fill="hold"/>
                                        <p:tgtEl>
                                          <p:spTgt spid="5"/>
                                        </p:tgtEl>
                                        <p:attrNameLst>
                                          <p:attrName>ppt_h</p:attrName>
                                        </p:attrNameLst>
                                      </p:cBhvr>
                                      <p:tavLst>
                                        <p:tav tm="0">
                                          <p:val>
                                            <p:strVal val="#ppt_h"/>
                                          </p:val>
                                        </p:tav>
                                        <p:tav tm="100000">
                                          <p:val>
                                            <p:strVal val="#ppt_h"/>
                                          </p:val>
                                        </p:tav>
                                      </p:tavLst>
                                    </p:anim>
                                    <p:animEffect transition="in" filter="fade">
                                      <p:cBhvr>
                                        <p:cTn id="9"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0" y="228926"/>
            <a:ext cx="9144000" cy="582602"/>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1128969" y="320172"/>
            <a:ext cx="1210588" cy="400110"/>
          </a:xfrm>
          <a:prstGeom prst="rect">
            <a:avLst/>
          </a:prstGeom>
        </p:spPr>
        <p:txBody>
          <a:bodyPr wrap="none">
            <a:spAutoFit/>
          </a:bodyPr>
          <a:lstStyle/>
          <a:p>
            <a:r>
              <a:rPr lang="zh-CN" altLang="en-US" sz="2000" dirty="0">
                <a:solidFill>
                  <a:schemeClr val="bg1"/>
                </a:solidFill>
                <a:latin typeface="微软雅黑" pitchFamily="34" charset="-122"/>
                <a:ea typeface="微软雅黑" pitchFamily="34" charset="-122"/>
              </a:rPr>
              <a:t>阶段回顾</a:t>
            </a:r>
            <a:endParaRPr lang="zh-CN" altLang="en-US" sz="2000" dirty="0">
              <a:solidFill>
                <a:schemeClr val="bg1"/>
              </a:solidFill>
              <a:latin typeface="微软雅黑" pitchFamily="34" charset="-122"/>
              <a:ea typeface="微软雅黑" pitchFamily="34" charset="-122"/>
            </a:endParaRPr>
          </a:p>
        </p:txBody>
      </p:sp>
      <p:sp>
        <p:nvSpPr>
          <p:cNvPr id="7" name="泪滴形 6"/>
          <p:cNvSpPr/>
          <p:nvPr/>
        </p:nvSpPr>
        <p:spPr>
          <a:xfrm>
            <a:off x="287524" y="267494"/>
            <a:ext cx="504056" cy="504056"/>
          </a:xfrm>
          <a:prstGeom prst="teardrop">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319324" y="280194"/>
            <a:ext cx="809645" cy="400110"/>
          </a:xfrm>
          <a:prstGeom prst="rect">
            <a:avLst/>
          </a:prstGeom>
        </p:spPr>
        <p:txBody>
          <a:bodyPr wrap="none">
            <a:spAutoFit/>
          </a:bodyPr>
          <a:lstStyle/>
          <a:p>
            <a:pPr lvl="0" algn="ctr" defTabSz="914400"/>
            <a:r>
              <a:rPr lang="en-US" altLang="zh-CN" sz="2000" b="1" dirty="0" smtClean="0">
                <a:solidFill>
                  <a:schemeClr val="bg1"/>
                </a:solidFill>
              </a:rPr>
              <a:t>Part 1</a:t>
            </a:r>
            <a:endParaRPr lang="zh-CN" altLang="en-US" sz="2000" b="1" dirty="0">
              <a:solidFill>
                <a:schemeClr val="bg1"/>
              </a:solidFill>
            </a:endParaRPr>
          </a:p>
        </p:txBody>
      </p:sp>
      <p:grpSp>
        <p:nvGrpSpPr>
          <p:cNvPr id="53" name="组合 15"/>
          <p:cNvGrpSpPr>
            <a:grpSpLocks/>
          </p:cNvGrpSpPr>
          <p:nvPr/>
        </p:nvGrpSpPr>
        <p:grpSpPr bwMode="auto">
          <a:xfrm flipH="1">
            <a:off x="7308304" y="95438"/>
            <a:ext cx="1850380" cy="835254"/>
            <a:chOff x="642910" y="357170"/>
            <a:chExt cx="1762153" cy="428643"/>
          </a:xfrm>
        </p:grpSpPr>
        <p:sp>
          <p:nvSpPr>
            <p:cNvPr id="54" name="任意多边形 53"/>
            <p:cNvSpPr/>
            <p:nvPr/>
          </p:nvSpPr>
          <p:spPr>
            <a:xfrm>
              <a:off x="2071683" y="714373"/>
              <a:ext cx="333380" cy="71440"/>
            </a:xfrm>
            <a:custGeom>
              <a:avLst/>
              <a:gdLst>
                <a:gd name="connsiteX0" fmla="*/ 0 w 333375"/>
                <a:gd name="connsiteY0" fmla="*/ 0 h 71438"/>
                <a:gd name="connsiteX1" fmla="*/ 0 w 333375"/>
                <a:gd name="connsiteY1" fmla="*/ 71438 h 71438"/>
                <a:gd name="connsiteX2" fmla="*/ 333375 w 333375"/>
                <a:gd name="connsiteY2" fmla="*/ 9525 h 71438"/>
                <a:gd name="connsiteX3" fmla="*/ 0 w 333375"/>
                <a:gd name="connsiteY3" fmla="*/ 0 h 71438"/>
              </a:gdLst>
              <a:ahLst/>
              <a:cxnLst>
                <a:cxn ang="0">
                  <a:pos x="connsiteX0" y="connsiteY0"/>
                </a:cxn>
                <a:cxn ang="0">
                  <a:pos x="connsiteX1" y="connsiteY1"/>
                </a:cxn>
                <a:cxn ang="0">
                  <a:pos x="connsiteX2" y="connsiteY2"/>
                </a:cxn>
                <a:cxn ang="0">
                  <a:pos x="connsiteX3" y="connsiteY3"/>
                </a:cxn>
              </a:cxnLst>
              <a:rect l="l" t="t" r="r" b="b"/>
              <a:pathLst>
                <a:path w="333375" h="71438">
                  <a:moveTo>
                    <a:pt x="0" y="0"/>
                  </a:moveTo>
                  <a:lnTo>
                    <a:pt x="0" y="71438"/>
                  </a:lnTo>
                  <a:lnTo>
                    <a:pt x="333375" y="9525"/>
                  </a:lnTo>
                  <a:lnTo>
                    <a:pt x="0" y="0"/>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p:cNvSpPr/>
            <p:nvPr/>
          </p:nvSpPr>
          <p:spPr>
            <a:xfrm>
              <a:off x="642910" y="357170"/>
              <a:ext cx="1428773" cy="428643"/>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任意多边形 55"/>
            <p:cNvSpPr/>
            <p:nvPr/>
          </p:nvSpPr>
          <p:spPr>
            <a:xfrm>
              <a:off x="2071683" y="357170"/>
              <a:ext cx="314330" cy="61916"/>
            </a:xfrm>
            <a:custGeom>
              <a:avLst/>
              <a:gdLst>
                <a:gd name="connsiteX0" fmla="*/ 0 w 314325"/>
                <a:gd name="connsiteY0" fmla="*/ 61912 h 61912"/>
                <a:gd name="connsiteX1" fmla="*/ 0 w 314325"/>
                <a:gd name="connsiteY1" fmla="*/ 0 h 61912"/>
                <a:gd name="connsiteX2" fmla="*/ 314325 w 314325"/>
                <a:gd name="connsiteY2" fmla="*/ 61912 h 61912"/>
                <a:gd name="connsiteX3" fmla="*/ 0 w 314325"/>
                <a:gd name="connsiteY3" fmla="*/ 61912 h 61912"/>
              </a:gdLst>
              <a:ahLst/>
              <a:cxnLst>
                <a:cxn ang="0">
                  <a:pos x="connsiteX0" y="connsiteY0"/>
                </a:cxn>
                <a:cxn ang="0">
                  <a:pos x="connsiteX1" y="connsiteY1"/>
                </a:cxn>
                <a:cxn ang="0">
                  <a:pos x="connsiteX2" y="connsiteY2"/>
                </a:cxn>
                <a:cxn ang="0">
                  <a:pos x="connsiteX3" y="connsiteY3"/>
                </a:cxn>
              </a:cxnLst>
              <a:rect l="l" t="t" r="r" b="b"/>
              <a:pathLst>
                <a:path w="314325" h="61912">
                  <a:moveTo>
                    <a:pt x="0" y="61912"/>
                  </a:moveTo>
                  <a:lnTo>
                    <a:pt x="0" y="0"/>
                  </a:lnTo>
                  <a:lnTo>
                    <a:pt x="314325" y="61912"/>
                  </a:lnTo>
                  <a:lnTo>
                    <a:pt x="0" y="61912"/>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7" name="TextBox 56"/>
          <p:cNvSpPr txBox="1"/>
          <p:nvPr/>
        </p:nvSpPr>
        <p:spPr>
          <a:xfrm>
            <a:off x="8044616" y="334856"/>
            <a:ext cx="727828" cy="369332"/>
          </a:xfrm>
          <a:prstGeom prst="rect">
            <a:avLst/>
          </a:prstGeom>
          <a:noFill/>
        </p:spPr>
        <p:txBody>
          <a:bodyPr wrap="none" rtlCol="0">
            <a:spAutoFit/>
          </a:bodyPr>
          <a:lstStyle/>
          <a:p>
            <a:r>
              <a:rPr lang="en-US" altLang="zh-CN" sz="1800" dirty="0" smtClean="0">
                <a:solidFill>
                  <a:schemeClr val="bg1"/>
                </a:solidFill>
              </a:rPr>
              <a:t>LOGO</a:t>
            </a:r>
            <a:endParaRPr lang="zh-CN" altLang="en-US" sz="1800" dirty="0">
              <a:solidFill>
                <a:schemeClr val="bg1"/>
              </a:solidFill>
            </a:endParaRPr>
          </a:p>
        </p:txBody>
      </p:sp>
      <p:grpSp>
        <p:nvGrpSpPr>
          <p:cNvPr id="5" name="组合 4"/>
          <p:cNvGrpSpPr/>
          <p:nvPr/>
        </p:nvGrpSpPr>
        <p:grpSpPr>
          <a:xfrm>
            <a:off x="287524" y="1059582"/>
            <a:ext cx="1643210" cy="576064"/>
            <a:chOff x="5391750" y="1491630"/>
            <a:chExt cx="1643210" cy="576064"/>
          </a:xfrm>
        </p:grpSpPr>
        <p:sp>
          <p:nvSpPr>
            <p:cNvPr id="28" name="椭圆 27"/>
            <p:cNvSpPr/>
            <p:nvPr/>
          </p:nvSpPr>
          <p:spPr>
            <a:xfrm>
              <a:off x="5391750" y="1491630"/>
              <a:ext cx="576064" cy="576064"/>
            </a:xfrm>
            <a:prstGeom prst="ellipse">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latin typeface="Impact" pitchFamily="34" charset="0"/>
                </a:rPr>
                <a:t>02</a:t>
              </a:r>
              <a:endParaRPr lang="zh-CN" altLang="en-US" sz="1600" dirty="0">
                <a:latin typeface="Impact" pitchFamily="34" charset="0"/>
              </a:endParaRPr>
            </a:p>
          </p:txBody>
        </p:sp>
        <p:sp>
          <p:nvSpPr>
            <p:cNvPr id="32" name="TextBox 31"/>
            <p:cNvSpPr txBox="1"/>
            <p:nvPr/>
          </p:nvSpPr>
          <p:spPr>
            <a:xfrm>
              <a:off x="5952612" y="1625774"/>
              <a:ext cx="1082348" cy="307777"/>
            </a:xfrm>
            <a:prstGeom prst="rect">
              <a:avLst/>
            </a:prstGeom>
            <a:noFill/>
          </p:spPr>
          <p:txBody>
            <a:bodyPr wrap="none" rtlCol="0">
              <a:spAutoFit/>
            </a:bodyPr>
            <a:lstStyle/>
            <a:p>
              <a:r>
                <a:rPr lang="zh-CN" altLang="en-US" dirty="0" smtClean="0">
                  <a:solidFill>
                    <a:schemeClr val="bg1"/>
                  </a:solidFill>
                  <a:latin typeface="+mj-lt"/>
                  <a:ea typeface="FZLanTingHeiS-EL-GB"/>
                </a:rPr>
                <a:t>里程碑任务</a:t>
              </a:r>
              <a:endParaRPr lang="zh-CN" altLang="en-US" dirty="0">
                <a:solidFill>
                  <a:schemeClr val="bg1"/>
                </a:solidFill>
                <a:latin typeface="+mj-lt"/>
                <a:ea typeface="FZLanTingHeiS-EL-GB"/>
              </a:endParaRPr>
            </a:p>
          </p:txBody>
        </p:sp>
      </p:gr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71962" y="1059582"/>
            <a:ext cx="4400076" cy="36827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TextBox 16"/>
          <p:cNvSpPr txBox="1"/>
          <p:nvPr/>
        </p:nvSpPr>
        <p:spPr>
          <a:xfrm>
            <a:off x="6859880" y="987574"/>
            <a:ext cx="1948420" cy="1569660"/>
          </a:xfrm>
          <a:prstGeom prst="rect">
            <a:avLst/>
          </a:prstGeom>
          <a:noFill/>
        </p:spPr>
        <p:txBody>
          <a:bodyPr wrap="square" rtlCol="0">
            <a:spAutoFit/>
          </a:bodyPr>
          <a:lstStyle/>
          <a:p>
            <a:r>
              <a:rPr lang="zh-CN" altLang="en-US" sz="1600" b="1" dirty="0" smtClean="0">
                <a:solidFill>
                  <a:schemeClr val="bg1"/>
                </a:solidFill>
              </a:rPr>
              <a:t>总体上，基本完成所有里程碑任务以及相应的附属文档并且按时提交，并从未发生过漏交及拖迟提交现象。</a:t>
            </a:r>
            <a:endParaRPr lang="zh-CN" altLang="zh-CN" sz="1600" b="1" dirty="0">
              <a:solidFill>
                <a:schemeClr val="bg1"/>
              </a:solidFill>
            </a:endParaRPr>
          </a:p>
        </p:txBody>
      </p:sp>
    </p:spTree>
    <p:extLst>
      <p:ext uri="{BB962C8B-B14F-4D97-AF65-F5344CB8AC3E}">
        <p14:creationId xmlns:p14="http://schemas.microsoft.com/office/powerpoint/2010/main" val="1702136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nodeType="withEffect">
                                  <p:stCondLst>
                                    <p:cond delay="10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strVal val="#ppt_w+.3"/>
                                          </p:val>
                                        </p:tav>
                                        <p:tav tm="100000">
                                          <p:val>
                                            <p:strVal val="#ppt_w"/>
                                          </p:val>
                                        </p:tav>
                                      </p:tavLst>
                                    </p:anim>
                                    <p:anim calcmode="lin" valueType="num">
                                      <p:cBhvr>
                                        <p:cTn id="8" dur="1000" fill="hold"/>
                                        <p:tgtEl>
                                          <p:spTgt spid="5"/>
                                        </p:tgtEl>
                                        <p:attrNameLst>
                                          <p:attrName>ppt_h</p:attrName>
                                        </p:attrNameLst>
                                      </p:cBhvr>
                                      <p:tavLst>
                                        <p:tav tm="0">
                                          <p:val>
                                            <p:strVal val="#ppt_h"/>
                                          </p:val>
                                        </p:tav>
                                        <p:tav tm="100000">
                                          <p:val>
                                            <p:strVal val="#ppt_h"/>
                                          </p:val>
                                        </p:tav>
                                      </p:tavLst>
                                    </p:anim>
                                    <p:animEffect transition="in" filter="fade">
                                      <p:cBhvr>
                                        <p:cTn id="9" dur="1000"/>
                                        <p:tgtEl>
                                          <p:spTgt spid="5"/>
                                        </p:tgtEl>
                                      </p:cBhvr>
                                    </p:animEffect>
                                  </p:childTnLst>
                                </p:cTn>
                              </p:par>
                              <p:par>
                                <p:cTn id="10" presetID="10" presetClass="entr" presetSubtype="0" fill="hold" grpId="0" nodeType="withEffect">
                                  <p:stCondLst>
                                    <p:cond delay="25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0" y="228926"/>
            <a:ext cx="9144000" cy="582602"/>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1128969" y="320172"/>
            <a:ext cx="1210588" cy="400110"/>
          </a:xfrm>
          <a:prstGeom prst="rect">
            <a:avLst/>
          </a:prstGeom>
        </p:spPr>
        <p:txBody>
          <a:bodyPr wrap="none">
            <a:spAutoFit/>
          </a:bodyPr>
          <a:lstStyle/>
          <a:p>
            <a:r>
              <a:rPr lang="zh-CN" altLang="en-US" sz="2000" dirty="0">
                <a:solidFill>
                  <a:schemeClr val="bg1"/>
                </a:solidFill>
                <a:latin typeface="微软雅黑" pitchFamily="34" charset="-122"/>
                <a:ea typeface="微软雅黑" pitchFamily="34" charset="-122"/>
              </a:rPr>
              <a:t>阶段回顾</a:t>
            </a:r>
            <a:endParaRPr lang="zh-CN" altLang="en-US" sz="2000" dirty="0">
              <a:solidFill>
                <a:schemeClr val="bg1"/>
              </a:solidFill>
              <a:latin typeface="微软雅黑" pitchFamily="34" charset="-122"/>
              <a:ea typeface="微软雅黑" pitchFamily="34" charset="-122"/>
            </a:endParaRPr>
          </a:p>
        </p:txBody>
      </p:sp>
      <p:sp>
        <p:nvSpPr>
          <p:cNvPr id="7" name="泪滴形 6"/>
          <p:cNvSpPr/>
          <p:nvPr/>
        </p:nvSpPr>
        <p:spPr>
          <a:xfrm>
            <a:off x="287524" y="267494"/>
            <a:ext cx="504056" cy="504056"/>
          </a:xfrm>
          <a:prstGeom prst="teardrop">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319324" y="280194"/>
            <a:ext cx="809645" cy="400110"/>
          </a:xfrm>
          <a:prstGeom prst="rect">
            <a:avLst/>
          </a:prstGeom>
        </p:spPr>
        <p:txBody>
          <a:bodyPr wrap="none">
            <a:spAutoFit/>
          </a:bodyPr>
          <a:lstStyle/>
          <a:p>
            <a:pPr lvl="0" algn="ctr" defTabSz="914400"/>
            <a:r>
              <a:rPr lang="en-US" altLang="zh-CN" sz="2000" b="1" dirty="0" smtClean="0">
                <a:solidFill>
                  <a:schemeClr val="bg1"/>
                </a:solidFill>
              </a:rPr>
              <a:t>Part 1</a:t>
            </a:r>
            <a:endParaRPr lang="zh-CN" altLang="en-US" sz="2000" b="1" dirty="0">
              <a:solidFill>
                <a:schemeClr val="bg1"/>
              </a:solidFill>
            </a:endParaRPr>
          </a:p>
        </p:txBody>
      </p:sp>
      <p:grpSp>
        <p:nvGrpSpPr>
          <p:cNvPr id="53" name="组合 15"/>
          <p:cNvGrpSpPr>
            <a:grpSpLocks/>
          </p:cNvGrpSpPr>
          <p:nvPr/>
        </p:nvGrpSpPr>
        <p:grpSpPr bwMode="auto">
          <a:xfrm flipH="1">
            <a:off x="7308304" y="95438"/>
            <a:ext cx="1850380" cy="835254"/>
            <a:chOff x="642910" y="357170"/>
            <a:chExt cx="1762153" cy="428643"/>
          </a:xfrm>
        </p:grpSpPr>
        <p:sp>
          <p:nvSpPr>
            <p:cNvPr id="54" name="任意多边形 53"/>
            <p:cNvSpPr/>
            <p:nvPr/>
          </p:nvSpPr>
          <p:spPr>
            <a:xfrm>
              <a:off x="2071683" y="714373"/>
              <a:ext cx="333380" cy="71440"/>
            </a:xfrm>
            <a:custGeom>
              <a:avLst/>
              <a:gdLst>
                <a:gd name="connsiteX0" fmla="*/ 0 w 333375"/>
                <a:gd name="connsiteY0" fmla="*/ 0 h 71438"/>
                <a:gd name="connsiteX1" fmla="*/ 0 w 333375"/>
                <a:gd name="connsiteY1" fmla="*/ 71438 h 71438"/>
                <a:gd name="connsiteX2" fmla="*/ 333375 w 333375"/>
                <a:gd name="connsiteY2" fmla="*/ 9525 h 71438"/>
                <a:gd name="connsiteX3" fmla="*/ 0 w 333375"/>
                <a:gd name="connsiteY3" fmla="*/ 0 h 71438"/>
              </a:gdLst>
              <a:ahLst/>
              <a:cxnLst>
                <a:cxn ang="0">
                  <a:pos x="connsiteX0" y="connsiteY0"/>
                </a:cxn>
                <a:cxn ang="0">
                  <a:pos x="connsiteX1" y="connsiteY1"/>
                </a:cxn>
                <a:cxn ang="0">
                  <a:pos x="connsiteX2" y="connsiteY2"/>
                </a:cxn>
                <a:cxn ang="0">
                  <a:pos x="connsiteX3" y="connsiteY3"/>
                </a:cxn>
              </a:cxnLst>
              <a:rect l="l" t="t" r="r" b="b"/>
              <a:pathLst>
                <a:path w="333375" h="71438">
                  <a:moveTo>
                    <a:pt x="0" y="0"/>
                  </a:moveTo>
                  <a:lnTo>
                    <a:pt x="0" y="71438"/>
                  </a:lnTo>
                  <a:lnTo>
                    <a:pt x="333375" y="9525"/>
                  </a:lnTo>
                  <a:lnTo>
                    <a:pt x="0" y="0"/>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p:cNvSpPr/>
            <p:nvPr/>
          </p:nvSpPr>
          <p:spPr>
            <a:xfrm>
              <a:off x="642910" y="357170"/>
              <a:ext cx="1428773" cy="428643"/>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任意多边形 55"/>
            <p:cNvSpPr/>
            <p:nvPr/>
          </p:nvSpPr>
          <p:spPr>
            <a:xfrm>
              <a:off x="2071683" y="357170"/>
              <a:ext cx="314330" cy="61916"/>
            </a:xfrm>
            <a:custGeom>
              <a:avLst/>
              <a:gdLst>
                <a:gd name="connsiteX0" fmla="*/ 0 w 314325"/>
                <a:gd name="connsiteY0" fmla="*/ 61912 h 61912"/>
                <a:gd name="connsiteX1" fmla="*/ 0 w 314325"/>
                <a:gd name="connsiteY1" fmla="*/ 0 h 61912"/>
                <a:gd name="connsiteX2" fmla="*/ 314325 w 314325"/>
                <a:gd name="connsiteY2" fmla="*/ 61912 h 61912"/>
                <a:gd name="connsiteX3" fmla="*/ 0 w 314325"/>
                <a:gd name="connsiteY3" fmla="*/ 61912 h 61912"/>
              </a:gdLst>
              <a:ahLst/>
              <a:cxnLst>
                <a:cxn ang="0">
                  <a:pos x="connsiteX0" y="connsiteY0"/>
                </a:cxn>
                <a:cxn ang="0">
                  <a:pos x="connsiteX1" y="connsiteY1"/>
                </a:cxn>
                <a:cxn ang="0">
                  <a:pos x="connsiteX2" y="connsiteY2"/>
                </a:cxn>
                <a:cxn ang="0">
                  <a:pos x="connsiteX3" y="connsiteY3"/>
                </a:cxn>
              </a:cxnLst>
              <a:rect l="l" t="t" r="r" b="b"/>
              <a:pathLst>
                <a:path w="314325" h="61912">
                  <a:moveTo>
                    <a:pt x="0" y="61912"/>
                  </a:moveTo>
                  <a:lnTo>
                    <a:pt x="0" y="0"/>
                  </a:lnTo>
                  <a:lnTo>
                    <a:pt x="314325" y="61912"/>
                  </a:lnTo>
                  <a:lnTo>
                    <a:pt x="0" y="61912"/>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287524" y="1059582"/>
            <a:ext cx="1463673" cy="576064"/>
            <a:chOff x="5391750" y="1491630"/>
            <a:chExt cx="1463673" cy="576064"/>
          </a:xfrm>
        </p:grpSpPr>
        <p:sp>
          <p:nvSpPr>
            <p:cNvPr id="28" name="椭圆 27"/>
            <p:cNvSpPr/>
            <p:nvPr/>
          </p:nvSpPr>
          <p:spPr>
            <a:xfrm>
              <a:off x="5391750" y="1491630"/>
              <a:ext cx="576064" cy="576064"/>
            </a:xfrm>
            <a:prstGeom prst="ellipse">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latin typeface="Impact" pitchFamily="34" charset="0"/>
                </a:rPr>
                <a:t>03</a:t>
              </a:r>
              <a:endParaRPr lang="zh-CN" altLang="en-US" sz="1600" dirty="0">
                <a:latin typeface="Impact" pitchFamily="34" charset="0"/>
              </a:endParaRPr>
            </a:p>
          </p:txBody>
        </p:sp>
        <p:sp>
          <p:nvSpPr>
            <p:cNvPr id="32" name="TextBox 31"/>
            <p:cNvSpPr txBox="1"/>
            <p:nvPr/>
          </p:nvSpPr>
          <p:spPr>
            <a:xfrm>
              <a:off x="5952612" y="1625774"/>
              <a:ext cx="902811" cy="307777"/>
            </a:xfrm>
            <a:prstGeom prst="rect">
              <a:avLst/>
            </a:prstGeom>
            <a:noFill/>
          </p:spPr>
          <p:txBody>
            <a:bodyPr wrap="none" rtlCol="0">
              <a:spAutoFit/>
            </a:bodyPr>
            <a:lstStyle/>
            <a:p>
              <a:r>
                <a:rPr lang="zh-CN" altLang="en-US" dirty="0" smtClean="0">
                  <a:solidFill>
                    <a:schemeClr val="bg1"/>
                  </a:solidFill>
                  <a:latin typeface="+mj-lt"/>
                  <a:ea typeface="FZLanTingHeiS-EL-GB"/>
                </a:rPr>
                <a:t>项目章程</a:t>
              </a:r>
              <a:endParaRPr lang="zh-CN" altLang="en-US" dirty="0">
                <a:solidFill>
                  <a:schemeClr val="bg1"/>
                </a:solidFill>
                <a:latin typeface="+mj-lt"/>
                <a:ea typeface="FZLanTingHeiS-EL-GB"/>
              </a:endParaRPr>
            </a:p>
          </p:txBody>
        </p:sp>
      </p:grpSp>
      <p:sp>
        <p:nvSpPr>
          <p:cNvPr id="17" name="TextBox 16"/>
          <p:cNvSpPr txBox="1"/>
          <p:nvPr/>
        </p:nvSpPr>
        <p:spPr>
          <a:xfrm>
            <a:off x="319324" y="4571887"/>
            <a:ext cx="5688632" cy="338554"/>
          </a:xfrm>
          <a:prstGeom prst="rect">
            <a:avLst/>
          </a:prstGeom>
          <a:noFill/>
        </p:spPr>
        <p:txBody>
          <a:bodyPr wrap="square" rtlCol="0">
            <a:spAutoFit/>
          </a:bodyPr>
          <a:lstStyle/>
          <a:p>
            <a:r>
              <a:rPr lang="zh-CN" altLang="en-US" sz="1600" b="1" dirty="0">
                <a:solidFill>
                  <a:schemeClr val="bg1"/>
                </a:solidFill>
              </a:rPr>
              <a:t>本</a:t>
            </a:r>
            <a:r>
              <a:rPr lang="zh-CN" altLang="en-US" sz="1600" b="1" dirty="0" smtClean="0">
                <a:solidFill>
                  <a:schemeClr val="bg1"/>
                </a:solidFill>
              </a:rPr>
              <a:t>文档与</a:t>
            </a:r>
            <a:r>
              <a:rPr lang="en-US" altLang="zh-CN" sz="1600" b="1" dirty="0" smtClean="0">
                <a:solidFill>
                  <a:schemeClr val="bg1"/>
                </a:solidFill>
              </a:rPr>
              <a:t>2017-10-29</a:t>
            </a:r>
            <a:r>
              <a:rPr lang="zh-CN" altLang="en-US" sz="1600" b="1" dirty="0" smtClean="0">
                <a:solidFill>
                  <a:schemeClr val="bg1"/>
                </a:solidFill>
              </a:rPr>
              <a:t>日提交，内容基本完整</a:t>
            </a:r>
            <a:endParaRPr lang="zh-CN" altLang="zh-CN" sz="1600" b="1" dirty="0">
              <a:solidFill>
                <a:schemeClr val="bg1"/>
              </a:solidFill>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9712" y="930692"/>
            <a:ext cx="4185921" cy="34647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02107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nodeType="withEffect">
                                  <p:stCondLst>
                                    <p:cond delay="10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strVal val="#ppt_w+.3"/>
                                          </p:val>
                                        </p:tav>
                                        <p:tav tm="100000">
                                          <p:val>
                                            <p:strVal val="#ppt_w"/>
                                          </p:val>
                                        </p:tav>
                                      </p:tavLst>
                                    </p:anim>
                                    <p:anim calcmode="lin" valueType="num">
                                      <p:cBhvr>
                                        <p:cTn id="8" dur="1000" fill="hold"/>
                                        <p:tgtEl>
                                          <p:spTgt spid="5"/>
                                        </p:tgtEl>
                                        <p:attrNameLst>
                                          <p:attrName>ppt_h</p:attrName>
                                        </p:attrNameLst>
                                      </p:cBhvr>
                                      <p:tavLst>
                                        <p:tav tm="0">
                                          <p:val>
                                            <p:strVal val="#ppt_h"/>
                                          </p:val>
                                        </p:tav>
                                        <p:tav tm="100000">
                                          <p:val>
                                            <p:strVal val="#ppt_h"/>
                                          </p:val>
                                        </p:tav>
                                      </p:tavLst>
                                    </p:anim>
                                    <p:animEffect transition="in" filter="fade">
                                      <p:cBhvr>
                                        <p:cTn id="9" dur="1000"/>
                                        <p:tgtEl>
                                          <p:spTgt spid="5"/>
                                        </p:tgtEl>
                                      </p:cBhvr>
                                    </p:animEffect>
                                  </p:childTnLst>
                                </p:cTn>
                              </p:par>
                              <p:par>
                                <p:cTn id="10" presetID="10" presetClass="entr" presetSubtype="0" fill="hold" grpId="0" nodeType="withEffect">
                                  <p:stCondLst>
                                    <p:cond delay="25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0" y="228926"/>
            <a:ext cx="9144000" cy="582602"/>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1128969" y="320172"/>
            <a:ext cx="1210588" cy="400110"/>
          </a:xfrm>
          <a:prstGeom prst="rect">
            <a:avLst/>
          </a:prstGeom>
        </p:spPr>
        <p:txBody>
          <a:bodyPr wrap="none">
            <a:spAutoFit/>
          </a:bodyPr>
          <a:lstStyle/>
          <a:p>
            <a:r>
              <a:rPr lang="zh-CN" altLang="en-US" sz="2000" dirty="0">
                <a:solidFill>
                  <a:schemeClr val="bg1"/>
                </a:solidFill>
                <a:latin typeface="微软雅黑" pitchFamily="34" charset="-122"/>
                <a:ea typeface="微软雅黑" pitchFamily="34" charset="-122"/>
              </a:rPr>
              <a:t>阶段回顾</a:t>
            </a:r>
            <a:endParaRPr lang="zh-CN" altLang="en-US" sz="2000" dirty="0">
              <a:solidFill>
                <a:schemeClr val="bg1"/>
              </a:solidFill>
              <a:latin typeface="微软雅黑" pitchFamily="34" charset="-122"/>
              <a:ea typeface="微软雅黑" pitchFamily="34" charset="-122"/>
            </a:endParaRPr>
          </a:p>
        </p:txBody>
      </p:sp>
      <p:sp>
        <p:nvSpPr>
          <p:cNvPr id="7" name="泪滴形 6"/>
          <p:cNvSpPr/>
          <p:nvPr/>
        </p:nvSpPr>
        <p:spPr>
          <a:xfrm>
            <a:off x="287524" y="267494"/>
            <a:ext cx="504056" cy="504056"/>
          </a:xfrm>
          <a:prstGeom prst="teardrop">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319324" y="280194"/>
            <a:ext cx="809645" cy="400110"/>
          </a:xfrm>
          <a:prstGeom prst="rect">
            <a:avLst/>
          </a:prstGeom>
        </p:spPr>
        <p:txBody>
          <a:bodyPr wrap="none">
            <a:spAutoFit/>
          </a:bodyPr>
          <a:lstStyle/>
          <a:p>
            <a:pPr lvl="0" algn="ctr" defTabSz="914400"/>
            <a:r>
              <a:rPr lang="en-US" altLang="zh-CN" sz="2000" b="1" dirty="0" smtClean="0">
                <a:solidFill>
                  <a:schemeClr val="bg1"/>
                </a:solidFill>
              </a:rPr>
              <a:t>Part 1</a:t>
            </a:r>
            <a:endParaRPr lang="zh-CN" altLang="en-US" sz="2000" b="1" dirty="0">
              <a:solidFill>
                <a:schemeClr val="bg1"/>
              </a:solidFill>
            </a:endParaRPr>
          </a:p>
        </p:txBody>
      </p:sp>
      <p:grpSp>
        <p:nvGrpSpPr>
          <p:cNvPr id="53" name="组合 15"/>
          <p:cNvGrpSpPr>
            <a:grpSpLocks/>
          </p:cNvGrpSpPr>
          <p:nvPr/>
        </p:nvGrpSpPr>
        <p:grpSpPr bwMode="auto">
          <a:xfrm flipH="1">
            <a:off x="7308304" y="95438"/>
            <a:ext cx="1850380" cy="835254"/>
            <a:chOff x="642910" y="357170"/>
            <a:chExt cx="1762153" cy="428643"/>
          </a:xfrm>
        </p:grpSpPr>
        <p:sp>
          <p:nvSpPr>
            <p:cNvPr id="54" name="任意多边形 53"/>
            <p:cNvSpPr/>
            <p:nvPr/>
          </p:nvSpPr>
          <p:spPr>
            <a:xfrm>
              <a:off x="2071683" y="714373"/>
              <a:ext cx="333380" cy="71440"/>
            </a:xfrm>
            <a:custGeom>
              <a:avLst/>
              <a:gdLst>
                <a:gd name="connsiteX0" fmla="*/ 0 w 333375"/>
                <a:gd name="connsiteY0" fmla="*/ 0 h 71438"/>
                <a:gd name="connsiteX1" fmla="*/ 0 w 333375"/>
                <a:gd name="connsiteY1" fmla="*/ 71438 h 71438"/>
                <a:gd name="connsiteX2" fmla="*/ 333375 w 333375"/>
                <a:gd name="connsiteY2" fmla="*/ 9525 h 71438"/>
                <a:gd name="connsiteX3" fmla="*/ 0 w 333375"/>
                <a:gd name="connsiteY3" fmla="*/ 0 h 71438"/>
              </a:gdLst>
              <a:ahLst/>
              <a:cxnLst>
                <a:cxn ang="0">
                  <a:pos x="connsiteX0" y="connsiteY0"/>
                </a:cxn>
                <a:cxn ang="0">
                  <a:pos x="connsiteX1" y="connsiteY1"/>
                </a:cxn>
                <a:cxn ang="0">
                  <a:pos x="connsiteX2" y="connsiteY2"/>
                </a:cxn>
                <a:cxn ang="0">
                  <a:pos x="connsiteX3" y="connsiteY3"/>
                </a:cxn>
              </a:cxnLst>
              <a:rect l="l" t="t" r="r" b="b"/>
              <a:pathLst>
                <a:path w="333375" h="71438">
                  <a:moveTo>
                    <a:pt x="0" y="0"/>
                  </a:moveTo>
                  <a:lnTo>
                    <a:pt x="0" y="71438"/>
                  </a:lnTo>
                  <a:lnTo>
                    <a:pt x="333375" y="9525"/>
                  </a:lnTo>
                  <a:lnTo>
                    <a:pt x="0" y="0"/>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p:cNvSpPr/>
            <p:nvPr/>
          </p:nvSpPr>
          <p:spPr>
            <a:xfrm>
              <a:off x="642910" y="357170"/>
              <a:ext cx="1428773" cy="428643"/>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任意多边形 55"/>
            <p:cNvSpPr/>
            <p:nvPr/>
          </p:nvSpPr>
          <p:spPr>
            <a:xfrm>
              <a:off x="2071683" y="357170"/>
              <a:ext cx="314330" cy="61916"/>
            </a:xfrm>
            <a:custGeom>
              <a:avLst/>
              <a:gdLst>
                <a:gd name="connsiteX0" fmla="*/ 0 w 314325"/>
                <a:gd name="connsiteY0" fmla="*/ 61912 h 61912"/>
                <a:gd name="connsiteX1" fmla="*/ 0 w 314325"/>
                <a:gd name="connsiteY1" fmla="*/ 0 h 61912"/>
                <a:gd name="connsiteX2" fmla="*/ 314325 w 314325"/>
                <a:gd name="connsiteY2" fmla="*/ 61912 h 61912"/>
                <a:gd name="connsiteX3" fmla="*/ 0 w 314325"/>
                <a:gd name="connsiteY3" fmla="*/ 61912 h 61912"/>
              </a:gdLst>
              <a:ahLst/>
              <a:cxnLst>
                <a:cxn ang="0">
                  <a:pos x="connsiteX0" y="connsiteY0"/>
                </a:cxn>
                <a:cxn ang="0">
                  <a:pos x="connsiteX1" y="connsiteY1"/>
                </a:cxn>
                <a:cxn ang="0">
                  <a:pos x="connsiteX2" y="connsiteY2"/>
                </a:cxn>
                <a:cxn ang="0">
                  <a:pos x="connsiteX3" y="connsiteY3"/>
                </a:cxn>
              </a:cxnLst>
              <a:rect l="l" t="t" r="r" b="b"/>
              <a:pathLst>
                <a:path w="314325" h="61912">
                  <a:moveTo>
                    <a:pt x="0" y="61912"/>
                  </a:moveTo>
                  <a:lnTo>
                    <a:pt x="0" y="0"/>
                  </a:lnTo>
                  <a:lnTo>
                    <a:pt x="314325" y="61912"/>
                  </a:lnTo>
                  <a:lnTo>
                    <a:pt x="0" y="61912"/>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 name="组合 5"/>
          <p:cNvGrpSpPr/>
          <p:nvPr/>
        </p:nvGrpSpPr>
        <p:grpSpPr>
          <a:xfrm>
            <a:off x="280744" y="1059582"/>
            <a:ext cx="2174640" cy="576064"/>
            <a:chOff x="1128969" y="3163443"/>
            <a:chExt cx="2174640" cy="576064"/>
          </a:xfrm>
        </p:grpSpPr>
        <p:sp>
          <p:nvSpPr>
            <p:cNvPr id="29" name="椭圆 28"/>
            <p:cNvSpPr/>
            <p:nvPr/>
          </p:nvSpPr>
          <p:spPr>
            <a:xfrm>
              <a:off x="1128969" y="3163443"/>
              <a:ext cx="576064" cy="576064"/>
            </a:xfrm>
            <a:prstGeom prst="ellipse">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latin typeface="Impact" pitchFamily="34" charset="0"/>
                </a:rPr>
                <a:t>04</a:t>
              </a:r>
              <a:endParaRPr lang="zh-CN" altLang="en-US" sz="1600" dirty="0">
                <a:latin typeface="Impact" pitchFamily="34" charset="0"/>
              </a:endParaRPr>
            </a:p>
          </p:txBody>
        </p:sp>
        <p:sp>
          <p:nvSpPr>
            <p:cNvPr id="33" name="TextBox 32"/>
            <p:cNvSpPr txBox="1"/>
            <p:nvPr/>
          </p:nvSpPr>
          <p:spPr>
            <a:xfrm>
              <a:off x="1682652" y="3297587"/>
              <a:ext cx="1620957" cy="307777"/>
            </a:xfrm>
            <a:prstGeom prst="rect">
              <a:avLst/>
            </a:prstGeom>
            <a:noFill/>
          </p:spPr>
          <p:txBody>
            <a:bodyPr wrap="none" rtlCol="0">
              <a:spAutoFit/>
            </a:bodyPr>
            <a:lstStyle/>
            <a:p>
              <a:r>
                <a:rPr lang="zh-CN" altLang="en-US" dirty="0" smtClean="0">
                  <a:solidFill>
                    <a:schemeClr val="bg1"/>
                  </a:solidFill>
                  <a:latin typeface="+mj-lt"/>
                  <a:ea typeface="FZLanTingHeiS-EL-GB"/>
                </a:rPr>
                <a:t>需求工程计划文档</a:t>
              </a:r>
              <a:endParaRPr lang="zh-CN" altLang="en-US" dirty="0">
                <a:solidFill>
                  <a:schemeClr val="bg1"/>
                </a:solidFill>
                <a:latin typeface="+mj-lt"/>
                <a:ea typeface="FZLanTingHeiS-EL-GB"/>
              </a:endParaRPr>
            </a:p>
          </p:txBody>
        </p:sp>
      </p:grpSp>
      <p:sp>
        <p:nvSpPr>
          <p:cNvPr id="59" name="TextBox 58"/>
          <p:cNvSpPr txBox="1"/>
          <p:nvPr/>
        </p:nvSpPr>
        <p:spPr>
          <a:xfrm>
            <a:off x="856808" y="1649332"/>
            <a:ext cx="5688632" cy="830997"/>
          </a:xfrm>
          <a:prstGeom prst="rect">
            <a:avLst/>
          </a:prstGeom>
          <a:noFill/>
        </p:spPr>
        <p:txBody>
          <a:bodyPr wrap="square" rtlCol="0">
            <a:spAutoFit/>
          </a:bodyPr>
          <a:lstStyle/>
          <a:p>
            <a:r>
              <a:rPr lang="zh-CN" altLang="en-US" sz="1600" b="1" dirty="0" smtClean="0">
                <a:solidFill>
                  <a:schemeClr val="bg1"/>
                </a:solidFill>
              </a:rPr>
              <a:t>本文档于</a:t>
            </a:r>
            <a:r>
              <a:rPr lang="en-US" altLang="zh-CN" sz="1600" b="1" dirty="0" smtClean="0">
                <a:solidFill>
                  <a:schemeClr val="bg1"/>
                </a:solidFill>
              </a:rPr>
              <a:t>2017-10-29</a:t>
            </a:r>
            <a:r>
              <a:rPr lang="zh-CN" altLang="en-US" sz="1600" b="1" dirty="0" smtClean="0">
                <a:solidFill>
                  <a:schemeClr val="bg1"/>
                </a:solidFill>
              </a:rPr>
              <a:t>提交初步版本</a:t>
            </a:r>
            <a:endParaRPr lang="en-US" altLang="zh-CN" sz="1600" b="1" dirty="0" smtClean="0">
              <a:solidFill>
                <a:schemeClr val="bg1"/>
              </a:solidFill>
            </a:endParaRPr>
          </a:p>
          <a:p>
            <a:r>
              <a:rPr lang="en-US" altLang="zh-CN" sz="1600" b="1" dirty="0">
                <a:solidFill>
                  <a:schemeClr val="bg1"/>
                </a:solidFill>
              </a:rPr>
              <a:t> </a:t>
            </a:r>
            <a:r>
              <a:rPr lang="en-US" altLang="zh-CN" sz="1600" b="1" dirty="0" smtClean="0">
                <a:solidFill>
                  <a:schemeClr val="bg1"/>
                </a:solidFill>
              </a:rPr>
              <a:t>                 2017-11-12</a:t>
            </a:r>
            <a:r>
              <a:rPr lang="zh-CN" altLang="en-US" sz="1600" b="1" dirty="0" smtClean="0">
                <a:solidFill>
                  <a:schemeClr val="bg1"/>
                </a:solidFill>
              </a:rPr>
              <a:t>提交修订版本</a:t>
            </a:r>
            <a:endParaRPr lang="en-US" altLang="zh-CN" sz="1600" b="1" dirty="0" smtClean="0">
              <a:solidFill>
                <a:schemeClr val="bg1"/>
              </a:solidFill>
            </a:endParaRPr>
          </a:p>
          <a:p>
            <a:r>
              <a:rPr lang="en-US" altLang="zh-CN" sz="1600" b="1" dirty="0">
                <a:solidFill>
                  <a:schemeClr val="bg1"/>
                </a:solidFill>
              </a:rPr>
              <a:t> </a:t>
            </a:r>
            <a:r>
              <a:rPr lang="en-US" altLang="zh-CN" sz="1600" b="1" dirty="0" smtClean="0">
                <a:solidFill>
                  <a:schemeClr val="bg1"/>
                </a:solidFill>
              </a:rPr>
              <a:t>                 </a:t>
            </a:r>
            <a:r>
              <a:rPr lang="zh-CN" altLang="en-US" sz="1600" b="1" dirty="0" smtClean="0">
                <a:solidFill>
                  <a:schemeClr val="bg1"/>
                </a:solidFill>
              </a:rPr>
              <a:t>模板采用 </a:t>
            </a:r>
            <a:r>
              <a:rPr lang="en-US" altLang="zh-CN" sz="1600" b="1" dirty="0" smtClean="0">
                <a:solidFill>
                  <a:schemeClr val="bg1"/>
                </a:solidFill>
              </a:rPr>
              <a:t>ISO </a:t>
            </a:r>
            <a:r>
              <a:rPr lang="zh-CN" altLang="en-US" sz="1600" b="1" dirty="0" smtClean="0">
                <a:solidFill>
                  <a:schemeClr val="bg1"/>
                </a:solidFill>
              </a:rPr>
              <a:t>项目计划模板</a:t>
            </a:r>
            <a:endParaRPr lang="en-US" altLang="zh-CN" sz="1600" b="1" dirty="0">
              <a:solidFill>
                <a:schemeClr val="bg1"/>
              </a:solidFill>
            </a:endParaRPr>
          </a:p>
        </p:txBody>
      </p:sp>
    </p:spTree>
    <p:extLst>
      <p:ext uri="{BB962C8B-B14F-4D97-AF65-F5344CB8AC3E}">
        <p14:creationId xmlns:p14="http://schemas.microsoft.com/office/powerpoint/2010/main" val="3142247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500"/>
                                        <p:tgtEl>
                                          <p:spTgt spid="59"/>
                                        </p:tgtEl>
                                      </p:cBhvr>
                                    </p:animEffect>
                                  </p:childTnLst>
                                </p:cTn>
                              </p:par>
                              <p:par>
                                <p:cTn id="8" presetID="50" presetClass="entr" presetSubtype="0" decel="100000" fill="hold" nodeType="withEffect">
                                  <p:stCondLst>
                                    <p:cond delay="200"/>
                                  </p:stCondLst>
                                  <p:childTnLst>
                                    <p:set>
                                      <p:cBhvr>
                                        <p:cTn id="9" dur="1" fill="hold">
                                          <p:stCondLst>
                                            <p:cond delay="0"/>
                                          </p:stCondLst>
                                        </p:cTn>
                                        <p:tgtEl>
                                          <p:spTgt spid="6"/>
                                        </p:tgtEl>
                                        <p:attrNameLst>
                                          <p:attrName>style.visibility</p:attrName>
                                        </p:attrNameLst>
                                      </p:cBhvr>
                                      <p:to>
                                        <p:strVal val="visible"/>
                                      </p:to>
                                    </p:set>
                                    <p:anim calcmode="lin" valueType="num">
                                      <p:cBhvr>
                                        <p:cTn id="10" dur="1000" fill="hold"/>
                                        <p:tgtEl>
                                          <p:spTgt spid="6"/>
                                        </p:tgtEl>
                                        <p:attrNameLst>
                                          <p:attrName>ppt_w</p:attrName>
                                        </p:attrNameLst>
                                      </p:cBhvr>
                                      <p:tavLst>
                                        <p:tav tm="0">
                                          <p:val>
                                            <p:strVal val="#ppt_w+.3"/>
                                          </p:val>
                                        </p:tav>
                                        <p:tav tm="100000">
                                          <p:val>
                                            <p:strVal val="#ppt_w"/>
                                          </p:val>
                                        </p:tav>
                                      </p:tavLst>
                                    </p:anim>
                                    <p:anim calcmode="lin" valueType="num">
                                      <p:cBhvr>
                                        <p:cTn id="11" dur="1000" fill="hold"/>
                                        <p:tgtEl>
                                          <p:spTgt spid="6"/>
                                        </p:tgtEl>
                                        <p:attrNameLst>
                                          <p:attrName>ppt_h</p:attrName>
                                        </p:attrNameLst>
                                      </p:cBhvr>
                                      <p:tavLst>
                                        <p:tav tm="0">
                                          <p:val>
                                            <p:strVal val="#ppt_h"/>
                                          </p:val>
                                        </p:tav>
                                        <p:tav tm="100000">
                                          <p:val>
                                            <p:strVal val="#ppt_h"/>
                                          </p:val>
                                        </p:tav>
                                      </p:tavLst>
                                    </p:anim>
                                    <p:animEffect transition="in" filter="fade">
                                      <p:cBhvr>
                                        <p:cTn id="12"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2" val="b01841cfcd096dfb6dd969da4fe3f3c3589f54"/>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1023</TotalTime>
  <Words>3726</Words>
  <Application>Microsoft Office PowerPoint</Application>
  <PresentationFormat>全屏显示(16:9)</PresentationFormat>
  <Paragraphs>520</Paragraphs>
  <Slides>52</Slides>
  <Notes>0</Notes>
  <HiddenSlides>0</HiddenSlides>
  <MMClips>0</MMClips>
  <ScaleCrop>false</ScaleCrop>
  <HeadingPairs>
    <vt:vector size="4" baseType="variant">
      <vt:variant>
        <vt:lpstr>主题</vt:lpstr>
      </vt:variant>
      <vt:variant>
        <vt:i4>1</vt:i4>
      </vt:variant>
      <vt:variant>
        <vt:lpstr>幻灯片标题</vt:lpstr>
      </vt:variant>
      <vt:variant>
        <vt:i4>52</vt:i4>
      </vt:variant>
    </vt:vector>
  </HeadingPairs>
  <TitlesOfParts>
    <vt:vector size="53" baseType="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user</dc:creator>
  <cp:lastModifiedBy>asus</cp:lastModifiedBy>
  <cp:revision>279</cp:revision>
  <dcterms:created xsi:type="dcterms:W3CDTF">2014-06-03T12:41:59Z</dcterms:created>
  <dcterms:modified xsi:type="dcterms:W3CDTF">2018-01-17T11:07:13Z</dcterms:modified>
</cp:coreProperties>
</file>